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2" r:id="rId3"/>
  </p:sldMasterIdLst>
  <p:notesMasterIdLst>
    <p:notesMasterId r:id="rId5"/>
  </p:notesMasterIdLst>
  <p:sldIdLst>
    <p:sldId id="693" r:id="rId4"/>
    <p:sldId id="696" r:id="rId6"/>
    <p:sldId id="694" r:id="rId7"/>
    <p:sldId id="695" r:id="rId8"/>
    <p:sldId id="697" r:id="rId9"/>
    <p:sldId id="536" r:id="rId10"/>
    <p:sldId id="692" r:id="rId11"/>
    <p:sldId id="543" r:id="rId12"/>
    <p:sldId id="464" r:id="rId13"/>
    <p:sldId id="265" r:id="rId14"/>
    <p:sldId id="270" r:id="rId15"/>
    <p:sldId id="698" r:id="rId16"/>
    <p:sldId id="571" r:id="rId17"/>
    <p:sldId id="411" r:id="rId18"/>
    <p:sldId id="458" r:id="rId19"/>
    <p:sldId id="337" r:id="rId20"/>
    <p:sldId id="481" r:id="rId21"/>
    <p:sldId id="724" r:id="rId22"/>
    <p:sldId id="679" r:id="rId23"/>
    <p:sldId id="680" r:id="rId24"/>
    <p:sldId id="663" r:id="rId25"/>
    <p:sldId id="279" r:id="rId26"/>
    <p:sldId id="257" r:id="rId27"/>
    <p:sldId id="268" r:id="rId28"/>
    <p:sldId id="273" r:id="rId29"/>
    <p:sldId id="274" r:id="rId30"/>
    <p:sldId id="291" r:id="rId31"/>
    <p:sldId id="725" r:id="rId32"/>
    <p:sldId id="700" r:id="rId33"/>
    <p:sldId id="701" r:id="rId34"/>
    <p:sldId id="727" r:id="rId35"/>
    <p:sldId id="728" r:id="rId36"/>
    <p:sldId id="726" r:id="rId37"/>
    <p:sldId id="681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6"/>
    <p:restoredTop sz="96208"/>
  </p:normalViewPr>
  <p:slideViewPr>
    <p:cSldViewPr snapToGrid="0" snapToObjects="1">
      <p:cViewPr varScale="1">
        <p:scale>
          <a:sx n="119" d="100"/>
          <a:sy n="119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1.xml"/><Relationship Id="rId39" Type="http://schemas.openxmlformats.org/officeDocument/2006/relationships/presProps" Target="presProps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AD04D-72E0-4E41-BD35-D9E7EC4C798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283B2C-842C-EE43-BBDE-B0ED281CB88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只用作本课程</a:t>
            </a:r>
            <a:r>
              <a:rPr lang="zh-CN" altLang="en-US"/>
              <a:t>期末复习</a:t>
            </a:r>
            <a:r>
              <a:rPr lang="zh-CN" altLang="en-US"/>
              <a:t>参考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56" name="Shape 3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0640" marR="40640" defTabSz="914400">
              <a:spcBef>
                <a:spcPts val="400"/>
              </a:spcBef>
              <a:buClr>
                <a:srgbClr val="000000"/>
              </a:buClr>
              <a:buFont typeface="Lucida Sans"/>
              <a:defRPr sz="1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Sans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normAutofit fontScale="7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C9F537-5F8B-44CA-BB34-C92F9C345FA1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solidFill>
                <a:srgbClr val="05073B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24AA76-FC2A-439C-BA0F-A326597265D0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CA" altLang="en-US" dirty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>
              <a:defRPr/>
            </a:pPr>
            <a:fld id="{700D820D-35F4-4760-8A0D-803D807186FA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>
              <a:defRPr/>
            </a:pPr>
            <a:fld id="{700D820D-35F4-4760-8A0D-803D807186FA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normAutofit fontScale="92500"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7168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algn="r" eaLnBrk="1" hangingPunct="1"/>
            <a:fld id="{450EF24C-3D77-4FB8-91AC-A5711EBF99EB}" type="slidenum">
              <a:rPr lang="en-CA" altLang="en-US" sz="1200"/>
            </a:fld>
            <a:endParaRPr lang="en-CA" alt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8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8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8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8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8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8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8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8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804030504040204" pitchFamily="34" charset="0"/>
                <a:ea typeface="MS PGothic" panose="020B0600070205080204" pitchFamily="34" charset="-128"/>
              </a:defRPr>
            </a:lvl9pPr>
          </a:lstStyle>
          <a:p>
            <a:fld id="{126DD103-0D92-0946-B45F-0462AD97FA85}" type="slidenum">
              <a:rPr lang="en-US" altLang="en-US" sz="1200">
                <a:latin typeface="Arial" panose="020B0604020202090204" pitchFamily="34" charset="0"/>
              </a:rPr>
            </a:fld>
            <a:endParaRPr lang="en-US" altLang="en-US" sz="1200">
              <a:latin typeface="Arial" panose="020B0604020202090204" pitchFamily="34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20000"/>
          </a:bodyPr>
          <a:lstStyle/>
          <a:p>
            <a:pPr eaLnBrk="1" hangingPunct="1"/>
            <a:endParaRPr lang="en-US" altLang="zh-CN" b="0" i="0" u="none" strike="noStrike" dirty="0">
              <a:solidFill>
                <a:srgbClr val="4D4D4D"/>
              </a:solidFill>
              <a:effectLst/>
              <a:latin typeface="-apple-system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83B2C-842C-EE43-BBDE-B0ED281CB88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Lucida Sans"/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426" name="Shape 4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/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438" name="Shape 4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/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713" name="Shape 7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3C186CC-49A9-4137-9D5C-D246A5B511F5}" type="slidenum">
              <a:rPr lang="en-US" altLang="zh-CN"/>
            </a:fld>
            <a:endParaRPr lang="en-US" altLang="zh-CN"/>
          </a:p>
        </p:txBody>
      </p:sp>
      <p:sp>
        <p:nvSpPr>
          <p:cNvPr id="11018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71575" y="696913"/>
            <a:ext cx="4641850" cy="34813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01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863" y="4410075"/>
            <a:ext cx="5121275" cy="41767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63ADA0-ED43-4D0B-9FA2-BEBDEEBD51D8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dirty="0">
              <a:solidFill>
                <a:schemeClr val="tx2"/>
              </a:solidFill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63ADA0-ED43-4D0B-9FA2-BEBDEEBD51D8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CA" altLang="en-US" dirty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567AE4-64D3-46EE-92F2-A29F7E5DEC09}" type="slidenum"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90204" pitchFamily="34" charset="0"/>
              </a:rPr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251" name="Shape 2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0640" marR="40640" defTabSz="914400">
              <a:spcBef>
                <a:spcPts val="400"/>
              </a:spcBef>
              <a:buClr>
                <a:srgbClr val="000000"/>
              </a:buClr>
              <a:buFont typeface="Lucida Sans"/>
              <a:defRPr sz="1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Sans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56" name="Shape 3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0640" marR="40640" defTabSz="914400">
              <a:spcBef>
                <a:spcPts val="400"/>
              </a:spcBef>
              <a:buClr>
                <a:srgbClr val="000000"/>
              </a:buClr>
              <a:buFont typeface="Lucida Sans"/>
              <a:defRPr sz="1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Sans"/>
              </a:defRPr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B9CC-D787-D941-B1BF-937EC0BA5B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B9CC-D787-D941-B1BF-937EC0BA5B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B9CC-D787-D941-B1BF-937EC0BA5B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 userDrawn="1"/>
        </p:nvSpPr>
        <p:spPr bwMode="auto">
          <a:xfrm>
            <a:off x="2758018" y="174626"/>
            <a:ext cx="6671733" cy="366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/>
              <a:t>A* Search Algorithm</a:t>
            </a:r>
            <a:endParaRPr lang="en-US" sz="1800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1226800" y="6286501"/>
            <a:ext cx="40427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fld id="{DF1803B1-F826-433F-87F0-05B872537EDB}" type="slidenum">
              <a:rPr lang="en-CA" sz="1400"/>
            </a:fld>
            <a:endParaRPr lang="en-CA" sz="140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>
            <a:lvl1pPr>
              <a:defRPr sz="2800" b="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B9CC-D787-D941-B1BF-937EC0BA5B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B9CC-D787-D941-B1BF-937EC0BA5B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B9CC-D787-D941-B1BF-937EC0BA5B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B9CC-D787-D941-B1BF-937EC0BA5B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B9CC-D787-D941-B1BF-937EC0BA5B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B9CC-D787-D941-B1BF-937EC0BA5B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B9CC-D787-D941-B1BF-937EC0BA5B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B9CC-D787-D941-B1BF-937EC0BA5B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B9CC-D787-D941-B1BF-937EC0BA5B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B9CC-D787-D941-B1BF-937EC0BA5B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B9CC-D787-D941-B1BF-937EC0BA5B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B9CC-D787-D941-B1BF-937EC0BA5B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 userDrawn="1"/>
        </p:nvSpPr>
        <p:spPr bwMode="auto">
          <a:xfrm>
            <a:off x="2758018" y="174626"/>
            <a:ext cx="6671733" cy="366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/>
              <a:t>A* Search Algorithm</a:t>
            </a:r>
            <a:endParaRPr lang="en-US" sz="1800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1226800" y="6286501"/>
            <a:ext cx="40427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fld id="{DF1803B1-F826-433F-87F0-05B872537EDB}" type="slidenum">
              <a:rPr lang="en-CA" sz="1400"/>
            </a:fld>
            <a:endParaRPr lang="en-CA" sz="140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>
            <a:lvl1pPr>
              <a:defRPr sz="2800" b="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B9CC-D787-D941-B1BF-937EC0BA5B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B9CC-D787-D941-B1BF-937EC0BA5B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B9CC-D787-D941-B1BF-937EC0BA5B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B9CC-D787-D941-B1BF-937EC0BA5B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B9CC-D787-D941-B1BF-937EC0BA5B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B9CC-D787-D941-B1BF-937EC0BA5B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B9CC-D787-D941-B1BF-937EC0BA5B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BB9CC-D787-D941-B1BF-937EC0BA5B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BB9CC-D787-D941-B1BF-937EC0BA5B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image" Target="../media/image6.png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image" Target="../media/image5.png"/><Relationship Id="rId16" Type="http://schemas.openxmlformats.org/officeDocument/2006/relationships/vmlDrawing" Target="../drawings/vmlDrawing2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7.wmf"/><Relationship Id="rId13" Type="http://schemas.openxmlformats.org/officeDocument/2006/relationships/oleObject" Target="../embeddings/oleObject2.bin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1" Type="http://schemas.openxmlformats.org/officeDocument/2006/relationships/tags" Target="../tags/tag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Disjoint Sets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en-US" altLang="zh-CN" dirty="0">
                <a:latin typeface="Arial Regular" panose="020B0604020202090204" charset="0"/>
                <a:cs typeface="Arial Regular" panose="020B0604020202090204" charset="0"/>
              </a:rPr>
              <a:t>Definition: a set of elements partitioned into a number of disjoint subsets</a:t>
            </a:r>
            <a:endParaRPr lang="en-US" altLang="zh-CN" dirty="0">
              <a:latin typeface="Arial Regular" panose="020B0604020202090204" charset="0"/>
              <a:cs typeface="Arial Regular" panose="020B0604020202090204" charset="0"/>
            </a:endParaRPr>
          </a:p>
          <a:p>
            <a:endParaRPr lang="en-US" altLang="zh-CN" dirty="0">
              <a:latin typeface="Arial Regular" panose="020B0604020202090204" charset="0"/>
              <a:cs typeface="Arial Regular" panose="020B0604020202090204" charset="0"/>
            </a:endParaRPr>
          </a:p>
          <a:p>
            <a:pPr>
              <a:buNone/>
            </a:pP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	For example, a partition of the 10 numerals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 algn="ctr">
              <a:buNone/>
            </a:pPr>
            <a:r>
              <a:rPr lang="en-US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1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, </a:t>
            </a:r>
            <a:r>
              <a:rPr lang="en-US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2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, </a:t>
            </a:r>
            <a:r>
              <a:rPr lang="en-US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3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, </a:t>
            </a:r>
            <a:r>
              <a:rPr lang="en-US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4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, </a:t>
            </a:r>
            <a:r>
              <a:rPr lang="en-US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5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, </a:t>
            </a:r>
            <a:r>
              <a:rPr lang="en-US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6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, </a:t>
            </a:r>
            <a:r>
              <a:rPr lang="en-US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7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, </a:t>
            </a:r>
            <a:r>
              <a:rPr lang="en-US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8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, </a:t>
            </a:r>
            <a:r>
              <a:rPr lang="en-US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9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, </a:t>
            </a:r>
            <a:r>
              <a:rPr lang="en-US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0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buNone/>
            </a:pP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	into three disjoint subsets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 algn="ctr">
              <a:buNone/>
            </a:pPr>
            <a:r>
              <a:rPr lang="en-US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{1, 2, 3, 5, 7}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, </a:t>
            </a:r>
            <a:r>
              <a:rPr lang="en-US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{4, 6, 9, 0} 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, </a:t>
            </a:r>
            <a:r>
              <a:rPr lang="en-US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{8}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latin typeface="Arial Regular" panose="020B0604020202090204" charset="0"/>
                <a:cs typeface="Arial Regular" panose="020B0604020202090204" charset="0"/>
              </a:rPr>
              <a:t>Also called:</a:t>
            </a:r>
            <a:endParaRPr lang="en-US" altLang="zh-CN" dirty="0">
              <a:latin typeface="Arial Regular" panose="020B0604020202090204" charset="0"/>
              <a:cs typeface="Arial Regular" panose="020B0604020202090204" charset="0"/>
            </a:endParaRPr>
          </a:p>
          <a:p>
            <a:pPr lvl="1"/>
            <a:r>
              <a:rPr lang="en-US" altLang="zh-CN" dirty="0">
                <a:latin typeface="Arial Regular" panose="020B0604020202090204" charset="0"/>
                <a:cs typeface="Arial Regular" panose="020B0604020202090204" charset="0"/>
              </a:rPr>
              <a:t>union–find data structure </a:t>
            </a:r>
            <a:endParaRPr lang="en-US" altLang="zh-CN" dirty="0">
              <a:latin typeface="Arial Regular" panose="020B0604020202090204" charset="0"/>
              <a:cs typeface="Arial Regular" panose="020B0604020202090204" charset="0"/>
            </a:endParaRPr>
          </a:p>
          <a:p>
            <a:pPr lvl="1"/>
            <a:r>
              <a:rPr lang="en-US" altLang="zh-CN" dirty="0">
                <a:latin typeface="Arial Regular" panose="020B0604020202090204" charset="0"/>
                <a:cs typeface="Arial Regular" panose="020B0604020202090204" charset="0"/>
              </a:rPr>
              <a:t>merge–find set</a:t>
            </a:r>
            <a:endParaRPr lang="zh-CN" altLang="en-US" dirty="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Interval schedu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Interval scheduling</a:t>
            </a:r>
            <a:endParaRPr dirty="0"/>
          </a:p>
        </p:txBody>
      </p:sp>
      <p:sp>
        <p:nvSpPr>
          <p:cNvPr id="206" name="Job j starts at sj and finishes at fj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dirty="0"/>
              <a:t>Job </a:t>
            </a:r>
            <a:r>
              <a:rPr i="1"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j</a:t>
            </a:r>
            <a:r>
              <a:rPr dirty="0"/>
              <a:t> starts at </a:t>
            </a:r>
            <a:r>
              <a:rPr i="1" dirty="0" err="1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s</a:t>
            </a:r>
            <a:r>
              <a:rPr sz="1970" i="1" baseline="-20000" dirty="0" err="1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j</a:t>
            </a:r>
            <a:r>
              <a:rPr dirty="0"/>
              <a:t> and finishes at </a:t>
            </a:r>
            <a:r>
              <a:rPr i="1"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f</a:t>
            </a:r>
            <a:r>
              <a:rPr sz="1970" i="1" baseline="-20000"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j</a:t>
            </a:r>
            <a:r>
              <a:rPr dirty="0"/>
              <a:t>.</a:t>
            </a:r>
            <a:endParaRPr dirty="0"/>
          </a:p>
          <a:p>
            <a:pPr lvl="1"/>
            <a:r>
              <a:rPr dirty="0"/>
              <a:t>Two jobs are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compatible</a:t>
            </a:r>
            <a:r>
              <a:rPr dirty="0">
                <a:solidFill>
                  <a:srgbClr val="D81E00"/>
                </a:solidFill>
                <a:uFill>
                  <a:solidFill>
                    <a:srgbClr val="D81E00"/>
                  </a:solidFill>
                </a:uFill>
              </a:rPr>
              <a:t> </a:t>
            </a:r>
            <a:r>
              <a:rPr dirty="0"/>
              <a:t>if they don’t overlap.</a:t>
            </a:r>
            <a:endParaRPr dirty="0"/>
          </a:p>
          <a:p>
            <a:pPr lvl="1"/>
            <a:r>
              <a:rPr dirty="0"/>
              <a:t>Goal: find maximum subset of mutually compatible jobs.</a:t>
            </a:r>
            <a:endParaRPr dirty="0"/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208" name="Line"/>
          <p:cNvSpPr/>
          <p:nvPr/>
        </p:nvSpPr>
        <p:spPr>
          <a:xfrm>
            <a:off x="2957512" y="6232525"/>
            <a:ext cx="5881688" cy="1588"/>
          </a:xfrm>
          <a:prstGeom prst="line">
            <a:avLst/>
          </a:prstGeom>
          <a:ln w="19050"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321310">
              <a:defRPr sz="1200">
                <a:solidFill>
                  <a:srgbClr val="000000"/>
                </a:solidFill>
              </a:defRPr>
            </a:pPr>
            <a:endParaRPr sz="845"/>
          </a:p>
        </p:txBody>
      </p:sp>
      <p:sp>
        <p:nvSpPr>
          <p:cNvPr id="209" name="time"/>
          <p:cNvSpPr txBox="1"/>
          <p:nvPr/>
        </p:nvSpPr>
        <p:spPr>
          <a:xfrm>
            <a:off x="8899922" y="6131718"/>
            <a:ext cx="776883" cy="19479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 panose="020B0600040502020204"/>
                <a:ea typeface="Lucida Grande" panose="020B0600040502020204"/>
                <a:cs typeface="Lucida Grande" panose="020B0600040502020204"/>
                <a:sym typeface="Lucida Grande" panose="020B0600040502020204"/>
              </a:defRPr>
            </a:lvl1pPr>
          </a:lstStyle>
          <a:p>
            <a:r>
              <a:rPr sz="1265"/>
              <a:t>time</a:t>
            </a:r>
            <a:endParaRPr sz="1265"/>
          </a:p>
        </p:txBody>
      </p:sp>
      <p:sp>
        <p:nvSpPr>
          <p:cNvPr id="210" name="0"/>
          <p:cNvSpPr txBox="1"/>
          <p:nvPr/>
        </p:nvSpPr>
        <p:spPr>
          <a:xfrm>
            <a:off x="2756297" y="6321821"/>
            <a:ext cx="428625" cy="15145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spcBef>
                <a:spcPts val="1000"/>
              </a:spcBef>
              <a:buClr>
                <a:srgbClr val="606060"/>
              </a:buClr>
              <a:defRPr sz="14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defRPr>
            </a:lvl1pPr>
          </a:lstStyle>
          <a:p>
            <a:r>
              <a:rPr sz="985"/>
              <a:t>0</a:t>
            </a:r>
            <a:endParaRPr sz="985"/>
          </a:p>
        </p:txBody>
      </p:sp>
      <p:sp>
        <p:nvSpPr>
          <p:cNvPr id="211" name="Line"/>
          <p:cNvSpPr/>
          <p:nvPr/>
        </p:nvSpPr>
        <p:spPr>
          <a:xfrm flipV="1">
            <a:off x="3440906" y="3048794"/>
            <a:ext cx="1588" cy="3184526"/>
          </a:xfrm>
          <a:prstGeom prst="line">
            <a:avLst/>
          </a:prstGeom>
          <a:ln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defTabSz="321310">
              <a:defRPr sz="1200">
                <a:solidFill>
                  <a:srgbClr val="000000"/>
                </a:solidFill>
              </a:defRPr>
            </a:pPr>
            <a:endParaRPr sz="845"/>
          </a:p>
        </p:txBody>
      </p:sp>
      <p:sp>
        <p:nvSpPr>
          <p:cNvPr id="212" name="Line"/>
          <p:cNvSpPr/>
          <p:nvPr/>
        </p:nvSpPr>
        <p:spPr>
          <a:xfrm flipV="1">
            <a:off x="2956719" y="3048794"/>
            <a:ext cx="1588" cy="3184526"/>
          </a:xfrm>
          <a:prstGeom prst="line">
            <a:avLst/>
          </a:prstGeom>
          <a:ln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defTabSz="321310">
              <a:defRPr sz="1200">
                <a:solidFill>
                  <a:srgbClr val="000000"/>
                </a:solidFill>
              </a:defRPr>
            </a:pPr>
            <a:endParaRPr sz="845"/>
          </a:p>
        </p:txBody>
      </p:sp>
      <p:sp>
        <p:nvSpPr>
          <p:cNvPr id="213" name="Line"/>
          <p:cNvSpPr/>
          <p:nvPr/>
        </p:nvSpPr>
        <p:spPr>
          <a:xfrm flipV="1">
            <a:off x="4410869" y="3048794"/>
            <a:ext cx="1588" cy="3184526"/>
          </a:xfrm>
          <a:prstGeom prst="line">
            <a:avLst/>
          </a:prstGeom>
          <a:ln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defTabSz="321310">
              <a:defRPr sz="1200">
                <a:solidFill>
                  <a:srgbClr val="000000"/>
                </a:solidFill>
              </a:defRPr>
            </a:pPr>
            <a:endParaRPr sz="845"/>
          </a:p>
        </p:txBody>
      </p:sp>
      <p:sp>
        <p:nvSpPr>
          <p:cNvPr id="214" name="Line"/>
          <p:cNvSpPr/>
          <p:nvPr/>
        </p:nvSpPr>
        <p:spPr>
          <a:xfrm flipV="1">
            <a:off x="3925094" y="3048794"/>
            <a:ext cx="1588" cy="3184526"/>
          </a:xfrm>
          <a:prstGeom prst="line">
            <a:avLst/>
          </a:prstGeom>
          <a:ln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defTabSz="321310">
              <a:defRPr sz="1200">
                <a:solidFill>
                  <a:srgbClr val="000000"/>
                </a:solidFill>
              </a:defRPr>
            </a:pPr>
            <a:endParaRPr sz="845"/>
          </a:p>
        </p:txBody>
      </p:sp>
      <p:sp>
        <p:nvSpPr>
          <p:cNvPr id="215" name="Line"/>
          <p:cNvSpPr/>
          <p:nvPr/>
        </p:nvSpPr>
        <p:spPr>
          <a:xfrm flipV="1">
            <a:off x="4895056" y="3048794"/>
            <a:ext cx="1588" cy="3184526"/>
          </a:xfrm>
          <a:prstGeom prst="line">
            <a:avLst/>
          </a:prstGeom>
          <a:ln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defTabSz="321310">
              <a:defRPr sz="1200">
                <a:solidFill>
                  <a:srgbClr val="000000"/>
                </a:solidFill>
              </a:defRPr>
            </a:pPr>
            <a:endParaRPr sz="845"/>
          </a:p>
        </p:txBody>
      </p:sp>
      <p:sp>
        <p:nvSpPr>
          <p:cNvPr id="216" name="Line"/>
          <p:cNvSpPr/>
          <p:nvPr/>
        </p:nvSpPr>
        <p:spPr>
          <a:xfrm flipV="1">
            <a:off x="6347619" y="3048794"/>
            <a:ext cx="1588" cy="3184526"/>
          </a:xfrm>
          <a:prstGeom prst="line">
            <a:avLst/>
          </a:prstGeom>
          <a:ln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defTabSz="321310">
              <a:defRPr sz="1200">
                <a:solidFill>
                  <a:srgbClr val="000000"/>
                </a:solidFill>
              </a:defRPr>
            </a:pPr>
            <a:endParaRPr sz="845"/>
          </a:p>
        </p:txBody>
      </p:sp>
      <p:sp>
        <p:nvSpPr>
          <p:cNvPr id="217" name="Line"/>
          <p:cNvSpPr/>
          <p:nvPr/>
        </p:nvSpPr>
        <p:spPr>
          <a:xfrm flipV="1">
            <a:off x="5863431" y="3048794"/>
            <a:ext cx="1588" cy="3184526"/>
          </a:xfrm>
          <a:prstGeom prst="line">
            <a:avLst/>
          </a:prstGeom>
          <a:ln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defTabSz="321310">
              <a:defRPr sz="1200">
                <a:solidFill>
                  <a:srgbClr val="000000"/>
                </a:solidFill>
              </a:defRPr>
            </a:pPr>
            <a:endParaRPr sz="845"/>
          </a:p>
        </p:txBody>
      </p:sp>
      <p:sp>
        <p:nvSpPr>
          <p:cNvPr id="218" name="Line"/>
          <p:cNvSpPr/>
          <p:nvPr/>
        </p:nvSpPr>
        <p:spPr>
          <a:xfrm flipV="1">
            <a:off x="7315994" y="3048794"/>
            <a:ext cx="1588" cy="3184526"/>
          </a:xfrm>
          <a:prstGeom prst="line">
            <a:avLst/>
          </a:prstGeom>
          <a:ln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defTabSz="321310">
              <a:defRPr sz="1200">
                <a:solidFill>
                  <a:srgbClr val="000000"/>
                </a:solidFill>
              </a:defRPr>
            </a:pPr>
            <a:endParaRPr sz="845"/>
          </a:p>
        </p:txBody>
      </p:sp>
      <p:sp>
        <p:nvSpPr>
          <p:cNvPr id="219" name="Line"/>
          <p:cNvSpPr/>
          <p:nvPr/>
        </p:nvSpPr>
        <p:spPr>
          <a:xfrm flipV="1">
            <a:off x="6831807" y="3048794"/>
            <a:ext cx="1588" cy="3184526"/>
          </a:xfrm>
          <a:prstGeom prst="line">
            <a:avLst/>
          </a:prstGeom>
          <a:ln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defTabSz="321310">
              <a:defRPr sz="1200">
                <a:solidFill>
                  <a:srgbClr val="000000"/>
                </a:solidFill>
              </a:defRPr>
            </a:pPr>
            <a:endParaRPr sz="845"/>
          </a:p>
        </p:txBody>
      </p:sp>
      <p:sp>
        <p:nvSpPr>
          <p:cNvPr id="220" name="Line"/>
          <p:cNvSpPr/>
          <p:nvPr/>
        </p:nvSpPr>
        <p:spPr>
          <a:xfrm flipV="1">
            <a:off x="8285956" y="3048794"/>
            <a:ext cx="1588" cy="3184526"/>
          </a:xfrm>
          <a:prstGeom prst="line">
            <a:avLst/>
          </a:prstGeom>
          <a:ln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defTabSz="321310">
              <a:defRPr sz="1200">
                <a:solidFill>
                  <a:srgbClr val="000000"/>
                </a:solidFill>
              </a:defRPr>
            </a:pPr>
            <a:endParaRPr sz="845"/>
          </a:p>
        </p:txBody>
      </p:sp>
      <p:sp>
        <p:nvSpPr>
          <p:cNvPr id="221" name="Line"/>
          <p:cNvSpPr/>
          <p:nvPr/>
        </p:nvSpPr>
        <p:spPr>
          <a:xfrm flipV="1">
            <a:off x="7801768" y="3048794"/>
            <a:ext cx="1588" cy="3184526"/>
          </a:xfrm>
          <a:prstGeom prst="line">
            <a:avLst/>
          </a:prstGeom>
          <a:ln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defTabSz="321310">
              <a:defRPr sz="1200">
                <a:solidFill>
                  <a:srgbClr val="000000"/>
                </a:solidFill>
              </a:defRPr>
            </a:pPr>
            <a:endParaRPr sz="845"/>
          </a:p>
        </p:txBody>
      </p:sp>
      <p:sp>
        <p:nvSpPr>
          <p:cNvPr id="222" name="1"/>
          <p:cNvSpPr txBox="1"/>
          <p:nvPr/>
        </p:nvSpPr>
        <p:spPr>
          <a:xfrm>
            <a:off x="3241079" y="6321821"/>
            <a:ext cx="428626" cy="15145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spcBef>
                <a:spcPts val="1000"/>
              </a:spcBef>
              <a:buClr>
                <a:srgbClr val="606060"/>
              </a:buClr>
              <a:defRPr sz="14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defRPr>
            </a:lvl1pPr>
          </a:lstStyle>
          <a:p>
            <a:r>
              <a:rPr sz="985"/>
              <a:t>1</a:t>
            </a:r>
            <a:endParaRPr sz="985"/>
          </a:p>
        </p:txBody>
      </p:sp>
      <p:sp>
        <p:nvSpPr>
          <p:cNvPr id="223" name="2"/>
          <p:cNvSpPr txBox="1"/>
          <p:nvPr/>
        </p:nvSpPr>
        <p:spPr>
          <a:xfrm>
            <a:off x="3725267" y="6321821"/>
            <a:ext cx="428626" cy="15145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spcBef>
                <a:spcPts val="1000"/>
              </a:spcBef>
              <a:buClr>
                <a:srgbClr val="606060"/>
              </a:buClr>
              <a:defRPr sz="14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defRPr>
            </a:lvl1pPr>
          </a:lstStyle>
          <a:p>
            <a:r>
              <a:rPr sz="985"/>
              <a:t>2</a:t>
            </a:r>
            <a:endParaRPr sz="985"/>
          </a:p>
        </p:txBody>
      </p:sp>
      <p:sp>
        <p:nvSpPr>
          <p:cNvPr id="224" name="3"/>
          <p:cNvSpPr txBox="1"/>
          <p:nvPr/>
        </p:nvSpPr>
        <p:spPr>
          <a:xfrm>
            <a:off x="4209455" y="6321821"/>
            <a:ext cx="428626" cy="15145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spcBef>
                <a:spcPts val="1000"/>
              </a:spcBef>
              <a:buClr>
                <a:srgbClr val="606060"/>
              </a:buClr>
              <a:defRPr sz="14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defRPr>
            </a:lvl1pPr>
          </a:lstStyle>
          <a:p>
            <a:r>
              <a:rPr sz="985"/>
              <a:t>3</a:t>
            </a:r>
            <a:endParaRPr sz="985"/>
          </a:p>
        </p:txBody>
      </p:sp>
      <p:sp>
        <p:nvSpPr>
          <p:cNvPr id="225" name="4"/>
          <p:cNvSpPr txBox="1"/>
          <p:nvPr/>
        </p:nvSpPr>
        <p:spPr>
          <a:xfrm>
            <a:off x="4695230" y="6321821"/>
            <a:ext cx="428626" cy="15145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spcBef>
                <a:spcPts val="1000"/>
              </a:spcBef>
              <a:buClr>
                <a:srgbClr val="606060"/>
              </a:buClr>
              <a:defRPr sz="14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defRPr>
            </a:lvl1pPr>
          </a:lstStyle>
          <a:p>
            <a:r>
              <a:rPr sz="985"/>
              <a:t>4</a:t>
            </a:r>
            <a:endParaRPr sz="985"/>
          </a:p>
        </p:txBody>
      </p:sp>
      <p:sp>
        <p:nvSpPr>
          <p:cNvPr id="226" name="5"/>
          <p:cNvSpPr txBox="1"/>
          <p:nvPr/>
        </p:nvSpPr>
        <p:spPr>
          <a:xfrm>
            <a:off x="5179417" y="6321821"/>
            <a:ext cx="428626" cy="15145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spcBef>
                <a:spcPts val="1000"/>
              </a:spcBef>
              <a:buClr>
                <a:srgbClr val="606060"/>
              </a:buClr>
              <a:defRPr sz="14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defRPr>
            </a:lvl1pPr>
          </a:lstStyle>
          <a:p>
            <a:r>
              <a:rPr sz="985"/>
              <a:t>5</a:t>
            </a:r>
            <a:endParaRPr sz="985"/>
          </a:p>
        </p:txBody>
      </p:sp>
      <p:sp>
        <p:nvSpPr>
          <p:cNvPr id="227" name="6"/>
          <p:cNvSpPr txBox="1"/>
          <p:nvPr/>
        </p:nvSpPr>
        <p:spPr>
          <a:xfrm>
            <a:off x="5663604" y="6321821"/>
            <a:ext cx="428626" cy="15145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spcBef>
                <a:spcPts val="1000"/>
              </a:spcBef>
              <a:buClr>
                <a:srgbClr val="606060"/>
              </a:buClr>
              <a:defRPr sz="14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defRPr>
            </a:lvl1pPr>
          </a:lstStyle>
          <a:p>
            <a:r>
              <a:rPr sz="985"/>
              <a:t>6</a:t>
            </a:r>
            <a:endParaRPr sz="985"/>
          </a:p>
        </p:txBody>
      </p:sp>
      <p:sp>
        <p:nvSpPr>
          <p:cNvPr id="228" name="7"/>
          <p:cNvSpPr txBox="1"/>
          <p:nvPr/>
        </p:nvSpPr>
        <p:spPr>
          <a:xfrm>
            <a:off x="6149578" y="6321821"/>
            <a:ext cx="428625" cy="15145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spcBef>
                <a:spcPts val="1000"/>
              </a:spcBef>
              <a:buClr>
                <a:srgbClr val="606060"/>
              </a:buClr>
              <a:defRPr sz="14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defRPr>
            </a:lvl1pPr>
          </a:lstStyle>
          <a:p>
            <a:r>
              <a:rPr sz="985"/>
              <a:t>7</a:t>
            </a:r>
            <a:endParaRPr sz="985"/>
          </a:p>
        </p:txBody>
      </p:sp>
      <p:sp>
        <p:nvSpPr>
          <p:cNvPr id="229" name="8"/>
          <p:cNvSpPr txBox="1"/>
          <p:nvPr/>
        </p:nvSpPr>
        <p:spPr>
          <a:xfrm>
            <a:off x="6631980" y="6321821"/>
            <a:ext cx="428626" cy="15145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spcBef>
                <a:spcPts val="1000"/>
              </a:spcBef>
              <a:buClr>
                <a:srgbClr val="606060"/>
              </a:buClr>
              <a:defRPr sz="14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defRPr>
            </a:lvl1pPr>
          </a:lstStyle>
          <a:p>
            <a:r>
              <a:rPr sz="985"/>
              <a:t>8</a:t>
            </a:r>
            <a:endParaRPr sz="985"/>
          </a:p>
        </p:txBody>
      </p:sp>
      <p:sp>
        <p:nvSpPr>
          <p:cNvPr id="230" name="9"/>
          <p:cNvSpPr txBox="1"/>
          <p:nvPr/>
        </p:nvSpPr>
        <p:spPr>
          <a:xfrm>
            <a:off x="7116167" y="6321821"/>
            <a:ext cx="428626" cy="15145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spcBef>
                <a:spcPts val="1000"/>
              </a:spcBef>
              <a:buClr>
                <a:srgbClr val="606060"/>
              </a:buClr>
              <a:defRPr sz="14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defRPr>
            </a:lvl1pPr>
          </a:lstStyle>
          <a:p>
            <a:r>
              <a:rPr sz="985"/>
              <a:t>9</a:t>
            </a:r>
            <a:endParaRPr sz="985"/>
          </a:p>
        </p:txBody>
      </p:sp>
      <p:sp>
        <p:nvSpPr>
          <p:cNvPr id="231" name="10"/>
          <p:cNvSpPr txBox="1"/>
          <p:nvPr/>
        </p:nvSpPr>
        <p:spPr>
          <a:xfrm>
            <a:off x="7533680" y="6321821"/>
            <a:ext cx="428625" cy="15145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spcBef>
                <a:spcPts val="1000"/>
              </a:spcBef>
              <a:buClr>
                <a:srgbClr val="606060"/>
              </a:buClr>
              <a:defRPr sz="14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defRPr>
            </a:lvl1pPr>
          </a:lstStyle>
          <a:p>
            <a:r>
              <a:rPr sz="985"/>
              <a:t>10</a:t>
            </a:r>
            <a:endParaRPr sz="985"/>
          </a:p>
        </p:txBody>
      </p:sp>
      <p:sp>
        <p:nvSpPr>
          <p:cNvPr id="232" name="11"/>
          <p:cNvSpPr txBox="1"/>
          <p:nvPr/>
        </p:nvSpPr>
        <p:spPr>
          <a:xfrm>
            <a:off x="8086130" y="6321821"/>
            <a:ext cx="428626" cy="15145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spcBef>
                <a:spcPts val="1000"/>
              </a:spcBef>
              <a:buClr>
                <a:srgbClr val="606060"/>
              </a:buClr>
              <a:defRPr sz="14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defRPr>
            </a:lvl1pPr>
          </a:lstStyle>
          <a:p>
            <a:r>
              <a:rPr sz="985"/>
              <a:t>11</a:t>
            </a:r>
            <a:endParaRPr sz="985"/>
          </a:p>
        </p:txBody>
      </p:sp>
      <p:sp>
        <p:nvSpPr>
          <p:cNvPr id="233" name="f"/>
          <p:cNvSpPr/>
          <p:nvPr/>
        </p:nvSpPr>
        <p:spPr>
          <a:xfrm>
            <a:off x="5380037" y="5124450"/>
            <a:ext cx="1936751" cy="276225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</p:spPr>
        <p:txBody>
          <a:bodyPr lIns="0" tIns="0" rIns="0" bIns="0" anchor="ctr"/>
          <a:lstStyle>
            <a:lvl1pPr marL="61595" marR="61595" defTabSz="457200">
              <a:defRPr sz="2000">
                <a:solidFill>
                  <a:srgbClr val="000000"/>
                </a:solidFill>
              </a:defRPr>
            </a:lvl1pPr>
          </a:lstStyle>
          <a:p>
            <a:r>
              <a:rPr sz="1405"/>
              <a:t>f</a:t>
            </a:r>
            <a:endParaRPr sz="1405"/>
          </a:p>
        </p:txBody>
      </p:sp>
      <p:sp>
        <p:nvSpPr>
          <p:cNvPr id="234" name="g"/>
          <p:cNvSpPr/>
          <p:nvPr/>
        </p:nvSpPr>
        <p:spPr>
          <a:xfrm>
            <a:off x="5864225" y="5540375"/>
            <a:ext cx="1938338" cy="276225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</p:spPr>
        <p:txBody>
          <a:bodyPr lIns="0" tIns="0" rIns="0" bIns="0" anchor="ctr"/>
          <a:lstStyle>
            <a:lvl1pPr marL="61595" marR="61595" defTabSz="457200">
              <a:defRPr sz="2000">
                <a:solidFill>
                  <a:srgbClr val="000000"/>
                </a:solidFill>
              </a:defRPr>
            </a:lvl1pPr>
          </a:lstStyle>
          <a:p>
            <a:r>
              <a:rPr sz="1405"/>
              <a:t>g</a:t>
            </a:r>
            <a:endParaRPr sz="1405"/>
          </a:p>
        </p:txBody>
      </p:sp>
      <p:sp>
        <p:nvSpPr>
          <p:cNvPr id="235" name="Line"/>
          <p:cNvSpPr/>
          <p:nvPr/>
        </p:nvSpPr>
        <p:spPr>
          <a:xfrm flipV="1">
            <a:off x="5379244" y="3048794"/>
            <a:ext cx="1588" cy="3184526"/>
          </a:xfrm>
          <a:prstGeom prst="line">
            <a:avLst/>
          </a:prstGeom>
          <a:ln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defTabSz="321310">
              <a:defRPr sz="1200">
                <a:solidFill>
                  <a:srgbClr val="000000"/>
                </a:solidFill>
              </a:defRPr>
            </a:pPr>
            <a:endParaRPr sz="845"/>
          </a:p>
        </p:txBody>
      </p:sp>
      <p:sp>
        <p:nvSpPr>
          <p:cNvPr id="236" name="h"/>
          <p:cNvSpPr/>
          <p:nvPr/>
        </p:nvSpPr>
        <p:spPr>
          <a:xfrm>
            <a:off x="6828235" y="5947172"/>
            <a:ext cx="1454150" cy="277813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</p:spPr>
        <p:txBody>
          <a:bodyPr lIns="0" tIns="0" rIns="0" bIns="0" anchor="ctr"/>
          <a:lstStyle>
            <a:lvl1pPr marL="61595" marR="61595" defTabSz="457200">
              <a:defRPr sz="2000">
                <a:solidFill>
                  <a:srgbClr val="000000"/>
                </a:solidFill>
              </a:defRPr>
            </a:lvl1pPr>
          </a:lstStyle>
          <a:p>
            <a:r>
              <a:rPr sz="1405"/>
              <a:t>h</a:t>
            </a:r>
            <a:endParaRPr sz="1405"/>
          </a:p>
        </p:txBody>
      </p:sp>
      <p:sp>
        <p:nvSpPr>
          <p:cNvPr id="237" name="e"/>
          <p:cNvSpPr/>
          <p:nvPr/>
        </p:nvSpPr>
        <p:spPr>
          <a:xfrm>
            <a:off x="4895850" y="4708524"/>
            <a:ext cx="1452563" cy="277813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</p:spPr>
        <p:txBody>
          <a:bodyPr lIns="0" tIns="0" rIns="0" bIns="0" anchor="ctr"/>
          <a:lstStyle>
            <a:lvl1pPr marL="61595" marR="61595" defTabSz="457200">
              <a:defRPr sz="2000">
                <a:solidFill>
                  <a:srgbClr val="000000"/>
                </a:solidFill>
              </a:defRPr>
            </a:lvl1pPr>
          </a:lstStyle>
          <a:p>
            <a:r>
              <a:rPr sz="1405"/>
              <a:t>e</a:t>
            </a:r>
            <a:endParaRPr sz="1405"/>
          </a:p>
        </p:txBody>
      </p:sp>
      <p:sp>
        <p:nvSpPr>
          <p:cNvPr id="238" name="a"/>
          <p:cNvSpPr/>
          <p:nvPr/>
        </p:nvSpPr>
        <p:spPr>
          <a:xfrm>
            <a:off x="2957512" y="3045024"/>
            <a:ext cx="2906713" cy="276225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</p:spPr>
        <p:txBody>
          <a:bodyPr lIns="0" tIns="0" rIns="0" bIns="0" anchor="ctr"/>
          <a:lstStyle>
            <a:lvl1pPr marL="61595" marR="61595" defTabSz="457200">
              <a:defRPr sz="2000">
                <a:solidFill>
                  <a:srgbClr val="000000"/>
                </a:solidFill>
              </a:defRPr>
            </a:lvl1pPr>
          </a:lstStyle>
          <a:p>
            <a:r>
              <a:rPr sz="1405"/>
              <a:t>a</a:t>
            </a:r>
            <a:endParaRPr sz="1405"/>
          </a:p>
        </p:txBody>
      </p:sp>
      <p:sp>
        <p:nvSpPr>
          <p:cNvPr id="239" name="b"/>
          <p:cNvSpPr/>
          <p:nvPr/>
        </p:nvSpPr>
        <p:spPr>
          <a:xfrm>
            <a:off x="3443883" y="3463925"/>
            <a:ext cx="1454150" cy="276225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</p:spPr>
        <p:txBody>
          <a:bodyPr lIns="0" tIns="0" rIns="0" bIns="0" anchor="ctr"/>
          <a:lstStyle>
            <a:lvl1pPr marL="61595" marR="61595" defTabSz="457200">
              <a:defRPr sz="2000">
                <a:solidFill>
                  <a:srgbClr val="000000"/>
                </a:solidFill>
              </a:defRPr>
            </a:lvl1pPr>
          </a:lstStyle>
          <a:p>
            <a:r>
              <a:rPr sz="1405"/>
              <a:t>b</a:t>
            </a:r>
            <a:endParaRPr sz="1405"/>
          </a:p>
        </p:txBody>
      </p:sp>
      <p:sp>
        <p:nvSpPr>
          <p:cNvPr id="240" name="c"/>
          <p:cNvSpPr/>
          <p:nvPr/>
        </p:nvSpPr>
        <p:spPr>
          <a:xfrm>
            <a:off x="4411662" y="3878262"/>
            <a:ext cx="968376" cy="277813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</p:spPr>
        <p:txBody>
          <a:bodyPr lIns="0" tIns="0" rIns="0" bIns="0" anchor="ctr"/>
          <a:lstStyle>
            <a:lvl1pPr marL="61595" marR="61595" defTabSz="457200">
              <a:defRPr sz="2000">
                <a:solidFill>
                  <a:srgbClr val="000000"/>
                </a:solidFill>
              </a:defRPr>
            </a:lvl1pPr>
          </a:lstStyle>
          <a:p>
            <a:r>
              <a:rPr sz="1405"/>
              <a:t>c</a:t>
            </a:r>
            <a:endParaRPr sz="1405"/>
          </a:p>
        </p:txBody>
      </p:sp>
      <p:sp>
        <p:nvSpPr>
          <p:cNvPr id="241" name="d"/>
          <p:cNvSpPr/>
          <p:nvPr/>
        </p:nvSpPr>
        <p:spPr>
          <a:xfrm>
            <a:off x="4411662" y="4294187"/>
            <a:ext cx="2420938" cy="276226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</p:spPr>
        <p:txBody>
          <a:bodyPr lIns="0" tIns="0" rIns="0" bIns="0" anchor="ctr"/>
          <a:lstStyle>
            <a:lvl1pPr marL="61595" marR="61595" defTabSz="457200">
              <a:defRPr sz="2000">
                <a:solidFill>
                  <a:srgbClr val="000000"/>
                </a:solidFill>
              </a:defRPr>
            </a:lvl1pPr>
          </a:lstStyle>
          <a:p>
            <a:r>
              <a:rPr sz="1405"/>
              <a:t>d</a:t>
            </a:r>
            <a:endParaRPr sz="1405"/>
          </a:p>
        </p:txBody>
      </p:sp>
      <p:grpSp>
        <p:nvGrpSpPr>
          <p:cNvPr id="245" name="Group"/>
          <p:cNvGrpSpPr/>
          <p:nvPr/>
        </p:nvGrpSpPr>
        <p:grpSpPr>
          <a:xfrm>
            <a:off x="3443883" y="3464719"/>
            <a:ext cx="4838502" cy="2760266"/>
            <a:chOff x="0" y="0"/>
            <a:chExt cx="6881424" cy="3925711"/>
          </a:xfrm>
        </p:grpSpPr>
        <p:sp>
          <p:nvSpPr>
            <p:cNvPr id="242" name="h"/>
            <p:cNvSpPr/>
            <p:nvPr/>
          </p:nvSpPr>
          <p:spPr>
            <a:xfrm>
              <a:off x="4813300" y="3530600"/>
              <a:ext cx="2068125" cy="395112"/>
            </a:xfrm>
            <a:prstGeom prst="rect">
              <a:avLst/>
            </a:prstGeom>
            <a:solidFill>
              <a:srgbClr val="003F8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marL="61595" marR="61595" defTabSz="457200"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rPr sz="1405"/>
                <a:t>h</a:t>
              </a:r>
              <a:endParaRPr sz="1405"/>
            </a:p>
          </p:txBody>
        </p:sp>
        <p:sp>
          <p:nvSpPr>
            <p:cNvPr id="243" name="e"/>
            <p:cNvSpPr/>
            <p:nvPr/>
          </p:nvSpPr>
          <p:spPr>
            <a:xfrm>
              <a:off x="2070100" y="1765300"/>
              <a:ext cx="2065867" cy="395112"/>
            </a:xfrm>
            <a:prstGeom prst="rect">
              <a:avLst/>
            </a:prstGeom>
            <a:solidFill>
              <a:srgbClr val="003F8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marL="61595" marR="61595" defTabSz="457200"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rPr sz="1405"/>
                <a:t>e</a:t>
              </a:r>
              <a:endParaRPr sz="1405"/>
            </a:p>
          </p:txBody>
        </p:sp>
        <p:sp>
          <p:nvSpPr>
            <p:cNvPr id="244" name="b"/>
            <p:cNvSpPr/>
            <p:nvPr/>
          </p:nvSpPr>
          <p:spPr>
            <a:xfrm>
              <a:off x="0" y="0"/>
              <a:ext cx="2068125" cy="392854"/>
            </a:xfrm>
            <a:prstGeom prst="rect">
              <a:avLst/>
            </a:prstGeom>
            <a:solidFill>
              <a:srgbClr val="003F8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marL="61595" marR="61595" defTabSz="457200"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rPr sz="1405"/>
                <a:t>b</a:t>
              </a:r>
              <a:endParaRPr sz="1405"/>
            </a:p>
          </p:txBody>
        </p:sp>
      </p:grpSp>
      <p:grpSp>
        <p:nvGrpSpPr>
          <p:cNvPr id="249" name="Group"/>
          <p:cNvGrpSpPr/>
          <p:nvPr/>
        </p:nvGrpSpPr>
        <p:grpSpPr>
          <a:xfrm>
            <a:off x="6906883" y="4435430"/>
            <a:ext cx="3131870" cy="1100978"/>
            <a:chOff x="0" y="0"/>
            <a:chExt cx="4454213" cy="1565834"/>
          </a:xfrm>
        </p:grpSpPr>
        <p:sp>
          <p:nvSpPr>
            <p:cNvPr id="246" name="jobs d and g…"/>
            <p:cNvSpPr txBox="1"/>
            <p:nvPr/>
          </p:nvSpPr>
          <p:spPr>
            <a:xfrm>
              <a:off x="2789941" y="308532"/>
              <a:ext cx="1664272" cy="554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t">
              <a:spAutoFit/>
            </a:bodyPr>
            <a:lstStyle/>
            <a:p>
              <a:r>
                <a:rPr sz="1265"/>
                <a:t>jobs d and g</a:t>
              </a:r>
              <a:endParaRPr sz="1265"/>
            </a:p>
            <a:p>
              <a:r>
                <a:rPr sz="1265"/>
                <a:t>are incompatible</a:t>
              </a:r>
              <a:endParaRPr sz="1265"/>
            </a:p>
          </p:txBody>
        </p:sp>
        <p:sp>
          <p:nvSpPr>
            <p:cNvPr id="247" name="Line"/>
            <p:cNvSpPr/>
            <p:nvPr/>
          </p:nvSpPr>
          <p:spPr>
            <a:xfrm flipV="1">
              <a:off x="1348644" y="559875"/>
              <a:ext cx="1299639" cy="1005959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310">
                <a:defRPr sz="1200">
                  <a:solidFill>
                    <a:srgbClr val="000000"/>
                  </a:solidFill>
                </a:defRPr>
              </a:pPr>
              <a:endParaRPr sz="845"/>
            </a:p>
          </p:txBody>
        </p:sp>
        <p:sp>
          <p:nvSpPr>
            <p:cNvPr id="248" name="Line"/>
            <p:cNvSpPr/>
            <p:nvPr/>
          </p:nvSpPr>
          <p:spPr>
            <a:xfrm>
              <a:off x="0" y="0"/>
              <a:ext cx="2660763" cy="55910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310">
                <a:defRPr sz="1200">
                  <a:solidFill>
                    <a:srgbClr val="000000"/>
                  </a:solidFill>
                </a:defRPr>
              </a:pPr>
              <a:endParaRPr sz="845"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4" name="图片 3" descr="Lecture 18-Greedy_Algorithm（被拖移）"/>
          <p:cNvPicPr>
            <a:picLocks noChangeAspect="1"/>
          </p:cNvPicPr>
          <p:nvPr/>
        </p:nvPicPr>
        <p:blipFill>
          <a:blip r:embed="rId1"/>
          <a:srcRect r="688" b="4787"/>
          <a:stretch>
            <a:fillRect/>
          </a:stretch>
        </p:blipFill>
        <p:spPr>
          <a:xfrm>
            <a:off x="106045" y="0"/>
            <a:ext cx="10075545" cy="67932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" name="图片 1" descr="Lecture 18-Greedy_Algorithm（被拖移） 2"/>
          <p:cNvPicPr>
            <a:picLocks noChangeAspect="1"/>
          </p:cNvPicPr>
          <p:nvPr/>
        </p:nvPicPr>
        <p:blipFill>
          <a:blip r:embed="rId1"/>
          <a:srcRect r="2243" b="7315"/>
          <a:stretch>
            <a:fillRect/>
          </a:stretch>
        </p:blipFill>
        <p:spPr>
          <a:xfrm>
            <a:off x="0" y="34290"/>
            <a:ext cx="9596120" cy="68237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Topological sorting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57505" indent="-357505">
              <a:buNone/>
            </a:pPr>
            <a:r>
              <a:rPr lang="en-CA" altLang="zh-CN" dirty="0">
                <a:latin typeface="Arial Regular" panose="020B0604020202090204" charset="0"/>
                <a:cs typeface="Arial Regular" panose="020B0604020202090204" charset="0"/>
              </a:rPr>
              <a:t>Given a set of tasks with dependencies, is there an order in which we can complete the tasks?</a:t>
            </a:r>
            <a:endParaRPr lang="en-CA" altLang="zh-CN" dirty="0"/>
          </a:p>
          <a:p>
            <a:pPr marL="357505" indent="-357505">
              <a:buNone/>
            </a:pPr>
            <a:endParaRPr lang="en-CA" altLang="zh-CN" dirty="0"/>
          </a:p>
          <a:p>
            <a:pPr>
              <a:buNone/>
            </a:pP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A topological sorting of the vertices in a DAG is an ordering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ctr">
              <a:buNone/>
            </a:pPr>
            <a:r>
              <a:rPr lang="en-US" alt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altLang="en-US" baseline="-25000" dirty="0">
                <a:latin typeface="Times New Roman" panose="02020503050405090304" pitchFamily="18" charset="0"/>
                <a:cs typeface="Arial" panose="020B0604020202090204" pitchFamily="34" charset="0"/>
              </a:rPr>
              <a:t>1</a:t>
            </a:r>
            <a:r>
              <a:rPr lang="en-US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r>
              <a:rPr lang="en-US" alt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altLang="en-US" baseline="-25000" dirty="0">
                <a:latin typeface="Times New Roman" panose="02020503050405090304" pitchFamily="18" charset="0"/>
                <a:cs typeface="Arial" panose="020B0604020202090204" pitchFamily="34" charset="0"/>
              </a:rPr>
              <a:t>2</a:t>
            </a:r>
            <a:r>
              <a:rPr lang="en-US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r>
              <a:rPr lang="en-US" alt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altLang="en-US" baseline="-25000" dirty="0">
                <a:latin typeface="Times New Roman" panose="02020503050405090304" pitchFamily="18" charset="0"/>
                <a:cs typeface="Arial" panose="020B0604020202090204" pitchFamily="34" charset="0"/>
              </a:rPr>
              <a:t>3</a:t>
            </a:r>
            <a:r>
              <a:rPr lang="en-US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…, </a:t>
            </a:r>
            <a:r>
              <a:rPr lang="en-US" altLang="en-US" i="1" dirty="0" err="1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altLang="en-US" baseline="-25000" dirty="0" err="1">
                <a:latin typeface="Times New Roman" panose="02020503050405090304" pitchFamily="18" charset="0"/>
                <a:cs typeface="Arial" panose="020B0604020202090204" pitchFamily="34" charset="0"/>
              </a:rPr>
              <a:t>|</a:t>
            </a:r>
            <a:r>
              <a:rPr lang="en-US" altLang="en-US" i="1" baseline="-25000" dirty="0" err="1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altLang="en-US" baseline="-25000" dirty="0">
                <a:latin typeface="Times New Roman" panose="02020503050405090304" pitchFamily="18" charset="0"/>
                <a:cs typeface="Arial" panose="020B0604020202090204" pitchFamily="34" charset="0"/>
              </a:rPr>
              <a:t>|</a:t>
            </a:r>
            <a:r>
              <a:rPr lang="en-US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buNone/>
            </a:pP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such that </a:t>
            </a:r>
            <a:r>
              <a:rPr lang="en-US" altLang="en-US" i="1" dirty="0" err="1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altLang="en-US" i="1" baseline="-25000" dirty="0" err="1">
                <a:latin typeface="Times New Roman" panose="02020503050405090304" pitchFamily="18" charset="0"/>
                <a:cs typeface="Arial" panose="020B0604020202090204" pitchFamily="34" charset="0"/>
              </a:rPr>
              <a:t>j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 appears before </a:t>
            </a:r>
            <a:r>
              <a:rPr lang="en-US" altLang="en-US" i="1" dirty="0" err="1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altLang="en-US" i="1" baseline="-25000" dirty="0" err="1">
                <a:latin typeface="Times New Roman" panose="02020503050405090304" pitchFamily="18" charset="0"/>
                <a:cs typeface="Arial" panose="020B0604020202090204" pitchFamily="34" charset="0"/>
              </a:rPr>
              <a:t>k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 if there is a path from </a:t>
            </a:r>
            <a:r>
              <a:rPr lang="en-US" altLang="en-US" i="1" dirty="0" err="1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altLang="en-US" i="1" baseline="-25000" dirty="0" err="1">
                <a:latin typeface="Times New Roman" panose="02020503050405090304" pitchFamily="18" charset="0"/>
                <a:cs typeface="Arial" panose="020B0604020202090204" pitchFamily="34" charset="0"/>
              </a:rPr>
              <a:t>j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 to </a:t>
            </a:r>
            <a:r>
              <a:rPr lang="en-US" altLang="en-US" i="1" dirty="0" err="1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altLang="en-US" i="1" baseline="-25000" dirty="0" err="1">
                <a:latin typeface="Times New Roman" panose="02020503050405090304" pitchFamily="18" charset="0"/>
                <a:cs typeface="Arial" panose="020B0604020202090204" pitchFamily="34" charset="0"/>
              </a:rPr>
              <a:t>k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 Regular" panose="020B0604020202090204" charset="0"/>
                <a:cs typeface="Arial Regular" panose="020B0604020202090204" charset="0"/>
              </a:rPr>
              <a:t>Dijkstra</a:t>
            </a:r>
            <a:r>
              <a:rPr lang="en-US" dirty="0">
                <a:latin typeface="Arial Regular" panose="020B0604020202090204" charset="0"/>
                <a:cs typeface="Arial Regular" panose="020B0604020202090204" charset="0"/>
              </a:rPr>
              <a:t>’s</a:t>
            </a:r>
            <a:r>
              <a:rPr lang="en-CA" dirty="0">
                <a:latin typeface="Arial Regular" panose="020B0604020202090204" charset="0"/>
                <a:cs typeface="Arial Regular" panose="020B0604020202090204" charset="0"/>
              </a:rPr>
              <a:t> algorithm</a:t>
            </a:r>
            <a:endParaRPr lang="en-CA" dirty="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7505" indent="-357505">
              <a:buNone/>
            </a:pPr>
            <a:r>
              <a:rPr lang="en-CA" dirty="0"/>
              <a:t>	We will iterate </a:t>
            </a:r>
            <a:r>
              <a:rPr lang="en-CA" dirty="0">
                <a:latin typeface="Times New Roman" panose="02020503050405090304" pitchFamily="18" charset="0"/>
                <a:cs typeface="Times New Roman" panose="02020503050405090304" pitchFamily="18" charset="0"/>
              </a:rPr>
              <a:t>|</a:t>
            </a:r>
            <a:r>
              <a:rPr lang="en-CA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CA" dirty="0">
                <a:latin typeface="Times New Roman" panose="02020503050405090304" pitchFamily="18" charset="0"/>
                <a:cs typeface="Times New Roman" panose="02020503050405090304" pitchFamily="18" charset="0"/>
              </a:rPr>
              <a:t>|</a:t>
            </a:r>
            <a:r>
              <a:rPr lang="en-CA" dirty="0"/>
              <a:t> times:</a:t>
            </a:r>
            <a:endParaRPr lang="en-CA" dirty="0"/>
          </a:p>
          <a:p>
            <a:pPr lvl="1"/>
            <a:r>
              <a:rPr lang="en-CA" dirty="0"/>
              <a:t>Find the unvisited vertex </a:t>
            </a:r>
            <a:r>
              <a:rPr lang="en-CA" b="1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CA" dirty="0"/>
              <a:t> that has a minimum distance to it</a:t>
            </a:r>
            <a:endParaRPr lang="en-CA" dirty="0"/>
          </a:p>
          <a:p>
            <a:pPr lvl="1"/>
            <a:r>
              <a:rPr lang="en-CA" dirty="0"/>
              <a:t>Mark it as visited</a:t>
            </a:r>
            <a:endParaRPr lang="en-CA" dirty="0"/>
          </a:p>
          <a:p>
            <a:pPr lvl="1"/>
            <a:r>
              <a:rPr lang="en-CA" dirty="0"/>
              <a:t>Consider its every adjacent vertex </a:t>
            </a:r>
            <a:r>
              <a:rPr lang="en-CA" b="1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w</a:t>
            </a:r>
            <a:r>
              <a:rPr lang="en-CA" dirty="0"/>
              <a:t> that is unvisited:</a:t>
            </a:r>
            <a:endParaRPr lang="en-CA" dirty="0"/>
          </a:p>
          <a:p>
            <a:pPr lvl="2"/>
            <a:r>
              <a:rPr lang="en-CA" dirty="0"/>
              <a:t>Is the distance to </a:t>
            </a:r>
            <a:r>
              <a:rPr lang="en-CA" b="1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CA" dirty="0"/>
              <a:t> plus the weight of the edge (</a:t>
            </a:r>
            <a:r>
              <a:rPr lang="en-CA" b="1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CA" dirty="0"/>
              <a:t>, </a:t>
            </a:r>
            <a:r>
              <a:rPr lang="en-CA" b="1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w</a:t>
            </a:r>
            <a:r>
              <a:rPr lang="en-CA" dirty="0"/>
              <a:t>) less than our currently known shortest distance to </a:t>
            </a:r>
            <a:r>
              <a:rPr lang="en-CA" b="1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w</a:t>
            </a:r>
            <a:r>
              <a:rPr lang="en-CA" altLang="zh-CN" dirty="0"/>
              <a:t> ?</a:t>
            </a:r>
            <a:endParaRPr lang="en-CA" dirty="0"/>
          </a:p>
          <a:p>
            <a:pPr lvl="2"/>
            <a:r>
              <a:rPr lang="en-CA" dirty="0"/>
              <a:t>If so, update the shortest distance to </a:t>
            </a:r>
            <a:r>
              <a:rPr lang="en-CA" b="1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w</a:t>
            </a:r>
            <a:r>
              <a:rPr lang="en-CA" dirty="0"/>
              <a:t> and record </a:t>
            </a:r>
            <a:r>
              <a:rPr lang="en-CA" b="1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CA" dirty="0"/>
              <a:t> as the previous pointer</a:t>
            </a:r>
            <a:endParaRPr lang="en-CA" dirty="0"/>
          </a:p>
          <a:p>
            <a:pPr marL="357505" lvl="1" indent="-357505">
              <a:buNone/>
            </a:pPr>
            <a:r>
              <a:rPr lang="en-CA" sz="2000" dirty="0"/>
              <a:t>	Continue iterating until all vertices are visited or </a:t>
            </a:r>
            <a:r>
              <a:rPr lang="en-CA" sz="2000" dirty="0">
                <a:solidFill>
                  <a:srgbClr val="C00000"/>
                </a:solidFill>
              </a:rPr>
              <a:t>all remaining vertices have a distance of infinity</a:t>
            </a:r>
            <a:endParaRPr lang="en-CA" sz="2000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Implementation and analysis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342900" lvl="1" indent="-342900">
              <a:buNone/>
              <a:defRPr/>
            </a:pPr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	The initialization still requires </a:t>
            </a:r>
            <a:r>
              <a:rPr lang="en-US" dirty="0">
                <a:latin typeface="Symbol" pitchFamily="18" charset="2"/>
                <a:cs typeface="Arial" panose="020B0604020202090204" pitchFamily="34" charset="0"/>
              </a:rPr>
              <a:t>Q</a:t>
            </a:r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</a:t>
            </a:r>
            <a:r>
              <a:rPr 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|) </a:t>
            </a:r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memory and run time</a:t>
            </a: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 priority queue will also requires </a:t>
            </a:r>
            <a:r>
              <a:rPr lang="en-US" dirty="0">
                <a:latin typeface="Symbol" pitchFamily="18" charset="2"/>
                <a:cs typeface="Arial" panose="020B0604020202090204" pitchFamily="34" charset="0"/>
              </a:rPr>
              <a:t>O</a:t>
            </a:r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</a:t>
            </a:r>
            <a:r>
              <a:rPr 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|)</a:t>
            </a:r>
            <a:r>
              <a:rPr lang="en-US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memory</a:t>
            </a:r>
            <a:endParaRPr lang="en-US" dirty="0">
              <a:solidFill>
                <a:prstClr val="black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We must use an adjacency list, not an adjacency matrix</a:t>
            </a:r>
            <a:endParaRPr lang="en-US" dirty="0">
              <a:solidFill>
                <a:prstClr val="black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342900" lvl="1" indent="-342900">
              <a:buNone/>
              <a:defRPr/>
            </a:pP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342900" lvl="1" indent="-342900">
              <a:buNone/>
              <a:defRPr/>
            </a:pPr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	We iterate 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</a:t>
            </a:r>
            <a:r>
              <a:rPr 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 </a:t>
            </a:r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 times, each time finding the </a:t>
            </a:r>
            <a:r>
              <a:rPr lang="en-US" i="1" dirty="0">
                <a:latin typeface="Arial" panose="020B0604020202090204" pitchFamily="34" charset="0"/>
                <a:cs typeface="Arial" panose="020B0604020202090204" pitchFamily="34" charset="0"/>
              </a:rPr>
              <a:t>closest </a:t>
            </a:r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vertex to the source</a:t>
            </a: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Place the distances into a priority queue</a:t>
            </a:r>
            <a:endParaRPr lang="en-US" dirty="0">
              <a:solidFill>
                <a:prstClr val="black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 size of the priority queue is </a:t>
            </a:r>
            <a:r>
              <a:rPr lang="en-US" dirty="0">
                <a:latin typeface="Symbol" pitchFamily="18" charset="2"/>
                <a:cs typeface="Arial" panose="020B0604020202090204" pitchFamily="34" charset="0"/>
              </a:rPr>
              <a:t>O</a:t>
            </a:r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</a:t>
            </a:r>
            <a:r>
              <a:rPr 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|)</a:t>
            </a:r>
            <a:endParaRPr lang="en-US" dirty="0">
              <a:solidFill>
                <a:prstClr val="black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Thus, the work required for this is </a:t>
            </a:r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O(|</a:t>
            </a:r>
            <a:r>
              <a:rPr 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 </a:t>
            </a:r>
            <a:r>
              <a:rPr lang="en-US" dirty="0" err="1">
                <a:latin typeface="Times New Roman" panose="02020503050405090304" pitchFamily="18" charset="0"/>
                <a:cs typeface="Arial" panose="020B0604020202090204" pitchFamily="34" charset="0"/>
              </a:rPr>
              <a:t>ln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(|</a:t>
            </a:r>
            <a:r>
              <a:rPr 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|))</a:t>
            </a: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342900" lvl="1" indent="-342900">
              <a:buNone/>
              <a:defRPr/>
            </a:pP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342900" lvl="1" indent="-342900">
              <a:buNone/>
              <a:defRPr/>
            </a:pPr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	Is this all the work that is necessary?</a:t>
            </a: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Recall that each edge visited may result in a distance being updated</a:t>
            </a:r>
            <a:endParaRPr lang="en-US" dirty="0">
              <a:solidFill>
                <a:prstClr val="black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Thus, the work required for this is </a:t>
            </a:r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O(|</a:t>
            </a:r>
            <a:r>
              <a:rPr 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E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 </a:t>
            </a:r>
            <a:r>
              <a:rPr lang="en-US" dirty="0" err="1">
                <a:latin typeface="Times New Roman" panose="02020503050405090304" pitchFamily="18" charset="0"/>
                <a:cs typeface="Arial" panose="020B0604020202090204" pitchFamily="34" charset="0"/>
              </a:rPr>
              <a:t>ln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(|</a:t>
            </a:r>
            <a:r>
              <a:rPr 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|))</a:t>
            </a:r>
            <a:endParaRPr lang="en-US" dirty="0">
              <a:latin typeface="Times New Roman" panose="02020503050405090304" pitchFamily="18" charset="0"/>
              <a:cs typeface="Arial" panose="020B0604020202090204" pitchFamily="34" charset="0"/>
            </a:endParaRPr>
          </a:p>
          <a:p>
            <a:pPr lvl="1">
              <a:defRPr/>
            </a:pPr>
            <a:endParaRPr lang="en-US" dirty="0">
              <a:latin typeface="Times New Roman" panose="02020503050405090304" pitchFamily="18" charset="0"/>
              <a:cs typeface="Arial" panose="020B0604020202090204" pitchFamily="34" charset="0"/>
            </a:endParaRPr>
          </a:p>
          <a:p>
            <a:pPr marL="342900" lvl="1" indent="-342900">
              <a:buNone/>
              <a:defRPr/>
            </a:pPr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	Thus, the total run time is </a:t>
            </a:r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O(|</a:t>
            </a:r>
            <a:r>
              <a:rPr 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 ln(|</a:t>
            </a:r>
            <a:r>
              <a:rPr 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|) + </a:t>
            </a:r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|</a:t>
            </a:r>
            <a:r>
              <a:rPr 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E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 ln(|</a:t>
            </a:r>
            <a:r>
              <a:rPr 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|)) = </a:t>
            </a:r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O(|</a:t>
            </a:r>
            <a:r>
              <a:rPr 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E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 ln(|</a:t>
            </a:r>
            <a:r>
              <a:rPr 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|))</a:t>
            </a:r>
            <a:r>
              <a:rPr lang="zh-CN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 </a:t>
            </a:r>
            <a:endParaRPr lang="en-US" dirty="0">
              <a:latin typeface="Times New Roman" panose="02020503050405090304" pitchFamily="18" charset="0"/>
              <a:cs typeface="Arial" panose="020B0604020202090204" pitchFamily="34" charset="0"/>
            </a:endParaRPr>
          </a:p>
          <a:p>
            <a:pPr marL="342900" lvl="1" indent="-342900">
              <a:buNone/>
              <a:defRPr/>
            </a:pP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 Regular" panose="020B0604020202090204" charset="0"/>
                <a:cs typeface="Arial Regular" panose="020B0604020202090204" charset="0"/>
              </a:rPr>
              <a:t>Bellman-Ford algorithm</a:t>
            </a:r>
            <a:endParaRPr lang="en-US" altLang="en-US">
              <a:latin typeface="Arial Regular" panose="020B0604020202090204" charset="0"/>
              <a:cs typeface="Arial Regular" panose="020B0604020202090204" charset="0"/>
            </a:endParaRPr>
          </a:p>
        </p:txBody>
      </p:sp>
      <p:pic>
        <p:nvPicPr>
          <p:cNvPr id="105475" name="Picture 3" descr="bellma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05000"/>
            <a:ext cx="5715000" cy="3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76" name="Rectangle 4"/>
          <p:cNvSpPr>
            <a:spLocks noChangeArrowheads="1"/>
          </p:cNvSpPr>
          <p:nvPr/>
        </p:nvSpPr>
        <p:spPr bwMode="auto">
          <a:xfrm>
            <a:off x="2133600" y="3705225"/>
            <a:ext cx="5715000" cy="110661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7" name="Text Box 5"/>
          <p:cNvSpPr txBox="1">
            <a:spLocks noChangeArrowheads="1"/>
          </p:cNvSpPr>
          <p:nvPr/>
        </p:nvSpPr>
        <p:spPr bwMode="auto">
          <a:xfrm>
            <a:off x="8153400" y="3657601"/>
            <a:ext cx="2286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rgbClr val="FF0000"/>
                </a:solidFill>
              </a:rPr>
              <a:t>iterate over all edges/vertices and apply update rule</a:t>
            </a:r>
            <a:endParaRPr lang="en-US" altLang="en-US" sz="2000" dirty="0">
              <a:solidFill>
                <a:srgbClr val="FF0000"/>
              </a:solidFill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276600" y="5943600"/>
            <a:ext cx="1905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dirty="0">
                <a:solidFill>
                  <a:srgbClr val="1F02F6"/>
                </a:solidFill>
              </a:rPr>
              <a:t>O(|V| |E|)</a:t>
            </a:r>
            <a:endParaRPr lang="en-US" altLang="en-US" sz="2800" dirty="0">
              <a:solidFill>
                <a:srgbClr val="1F02F6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039755" y="1690688"/>
            <a:ext cx="4504545" cy="1633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600"/>
              <a:t>Loop invariant: After iteration i, all vertices with shortest paths from s of length i edges or less have correct distances</a:t>
            </a:r>
            <a:endParaRPr lang="en-US" altLang="en-US" sz="2600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133600" y="3429000"/>
            <a:ext cx="5715000" cy="2222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7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The Floyd-</a:t>
            </a:r>
            <a:r>
              <a:rPr lang="en-US" dirty="0" err="1">
                <a:latin typeface="Arial" panose="020B0604020202090204" pitchFamily="34" charset="0"/>
                <a:cs typeface="Arial" panose="020B0604020202090204" pitchFamily="34" charset="0"/>
              </a:rPr>
              <a:t>Warshall</a:t>
            </a:r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 Algorithm</a:t>
            </a: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buNone/>
            </a:pP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buNone/>
            </a:pP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buNone/>
            </a:pP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buNone/>
            </a:pP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buNone/>
            </a:pP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buNone/>
            </a:pP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buNone/>
            </a:pP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buNone/>
            </a:pP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buNone/>
            </a:pPr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	</a:t>
            </a:r>
            <a:r>
              <a:rPr lang="zh-CN" altLang="en-US" dirty="0">
                <a:latin typeface="Arial" panose="020B0604020202090204" pitchFamily="34" charset="0"/>
                <a:cs typeface="Arial" panose="020B0604020202090204" pitchFamily="34" charset="0"/>
              </a:rPr>
              <a:t>      </a:t>
            </a:r>
            <a:r>
              <a:rPr lang="en-US" sz="2200" dirty="0">
                <a:latin typeface="Arial" panose="020B0604020202090204" pitchFamily="34" charset="0"/>
                <a:cs typeface="Arial" panose="020B0604020202090204" pitchFamily="34" charset="0"/>
              </a:rPr>
              <a:t>Run time</a:t>
            </a:r>
            <a:endParaRPr lang="en-CA" sz="2200" i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56658" y="2065533"/>
            <a:ext cx="7909538" cy="2862322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CA" dirty="0">
                <a:latin typeface="Consolas" pitchFamily="49" charset="0"/>
                <a:cs typeface="Consolas" pitchFamily="49" charset="0"/>
              </a:rPr>
              <a:t>// Initialize the matrix d</a:t>
            </a:r>
            <a:endParaRPr lang="en-CA" dirty="0">
              <a:latin typeface="Consolas" pitchFamily="49" charset="0"/>
              <a:cs typeface="Consolas" pitchFamily="49" charset="0"/>
            </a:endParaRP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//   ...</a:t>
            </a:r>
            <a:endParaRPr lang="en-CA" dirty="0">
              <a:latin typeface="Consolas" pitchFamily="49" charset="0"/>
              <a:cs typeface="Consolas" pitchFamily="49" charset="0"/>
            </a:endParaRPr>
          </a:p>
          <a:p>
            <a:endParaRPr lang="en-CA" dirty="0">
              <a:latin typeface="Consolas" pitchFamily="49" charset="0"/>
              <a:cs typeface="Consolas" pitchFamily="49" charset="0"/>
            </a:endParaRP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for (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k = 0; k &lt;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num_vertices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; ++k ) {</a:t>
            </a:r>
            <a:endParaRPr lang="en-CA" dirty="0">
              <a:latin typeface="Consolas" pitchFamily="49" charset="0"/>
              <a:cs typeface="Consolas" pitchFamily="49" charset="0"/>
            </a:endParaRP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for ( </a:t>
            </a:r>
            <a:r>
              <a:rPr lang="en-CA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= 0; </a:t>
            </a:r>
            <a:r>
              <a:rPr lang="en-CA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&lt; </a:t>
            </a:r>
            <a:r>
              <a:rPr lang="en-CA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num_vertices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; ++</a:t>
            </a:r>
            <a:r>
              <a:rPr lang="en-CA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) {</a:t>
            </a:r>
            <a:endParaRPr lang="en-CA" dirty="0">
              <a:solidFill>
                <a:srgbClr val="0070C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      for ( </a:t>
            </a:r>
            <a:r>
              <a:rPr lang="en-CA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j = 0; j &lt; </a:t>
            </a:r>
            <a:r>
              <a:rPr lang="en-CA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num_vertices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; ++j ) {</a:t>
            </a:r>
            <a:endParaRPr lang="en-CA" dirty="0">
              <a:solidFill>
                <a:srgbClr val="0070C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          d[</a:t>
            </a:r>
            <a:r>
              <a:rPr lang="en-CA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][j] = std::min( d[</a:t>
            </a:r>
            <a:r>
              <a:rPr lang="en-CA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][j], d[</a:t>
            </a:r>
            <a:r>
              <a:rPr lang="en-CA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][k] + d[k][j] );</a:t>
            </a:r>
            <a:endParaRPr lang="en-CA" dirty="0">
              <a:solidFill>
                <a:srgbClr val="0070C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      }</a:t>
            </a:r>
            <a:endParaRPr lang="en-CA" dirty="0">
              <a:solidFill>
                <a:srgbClr val="0070C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  }</a:t>
            </a:r>
            <a:endParaRPr lang="en-CA" dirty="0">
              <a:solidFill>
                <a:srgbClr val="0070C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}</a:t>
            </a:r>
            <a:endParaRPr lang="en-CA" dirty="0"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51202" name="Object 6"/>
          <p:cNvGraphicFramePr>
            <a:graphicFrameLocks noChangeAspect="1"/>
          </p:cNvGraphicFramePr>
          <p:nvPr/>
        </p:nvGraphicFramePr>
        <p:xfrm>
          <a:off x="2927986" y="5302378"/>
          <a:ext cx="947738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Equation" r:id="rId1" imgW="469900" imgH="304800" progId="Equation.DSMT4">
                  <p:embed/>
                </p:oleObj>
              </mc:Choice>
              <mc:Fallback>
                <p:oleObj name="Equation" r:id="rId1" imgW="469900" imgH="304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986" y="5302378"/>
                        <a:ext cx="947738" cy="614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064418" y="1358998"/>
            <a:ext cx="9294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en-US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It works with positive or negative weights with </a:t>
            </a:r>
            <a:r>
              <a:rPr lang="en-US" altLang="en-US" dirty="0">
                <a:solidFill>
                  <a:srgbClr val="C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no negative cycle</a:t>
            </a:r>
            <a:endParaRPr lang="en-US" altLang="en-US" dirty="0">
              <a:solidFill>
                <a:srgbClr val="C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4" descr="C:\Users\dwharder\Desktop\b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783" y="3503295"/>
            <a:ext cx="2733675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 Comparison with </a:t>
            </a:r>
            <a:r>
              <a:rPr lang="en-US" altLang="en-US" dirty="0" err="1">
                <a:latin typeface="Arial" panose="020B0604020202090204" pitchFamily="34" charset="0"/>
                <a:cs typeface="Arial" panose="020B0604020202090204" pitchFamily="34" charset="0"/>
              </a:rPr>
              <a:t>Dijkstra’s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 Algorithm</a:t>
            </a:r>
            <a:endParaRPr lang="en-CA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029" name="Content Placeholder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838200" y="1565275"/>
            <a:ext cx="10515600" cy="4351338"/>
          </a:xfrm>
        </p:spPr>
        <p:txBody>
          <a:bodyPr/>
          <a:lstStyle/>
          <a:p>
            <a:pPr>
              <a:buFont typeface="Arial" panose="020B0604020202090204" pitchFamily="34" charset="0"/>
              <a:buNone/>
            </a:pPr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	</a:t>
            </a:r>
            <a:r>
              <a:rPr lang="en-CA" altLang="en-US" dirty="0" err="1">
                <a:latin typeface="Arial" panose="020B0604020202090204" pitchFamily="34" charset="0"/>
                <a:cs typeface="Arial" panose="020B0604020202090204" pitchFamily="34" charset="0"/>
              </a:rPr>
              <a:t>Dijkstra’s</a:t>
            </a:r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 algorithm is the A* search algorithm when </a:t>
            </a:r>
            <a:b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</a:br>
            <a:b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the heuristic distance</a:t>
            </a:r>
            <a:endParaRPr lang="en-CA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endParaRPr lang="en-CA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No vertex is better than any other vertex</a:t>
            </a:r>
            <a:endParaRPr lang="en-CA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Picture 2" descr="C:\Users\dwharder\Desktop\a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155" y="3502978"/>
            <a:ext cx="2733675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87855" y="6307773"/>
            <a:ext cx="7734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/>
            <a:r>
              <a:rPr lang="en-CA" altLang="en-US"/>
              <a:t>Representative search patterns for Dijkstra’s and the A* search algorithms</a:t>
            </a:r>
            <a:endParaRPr lang="en-CA" altLang="en-US"/>
          </a:p>
        </p:txBody>
      </p:sp>
      <p:sp>
        <p:nvSpPr>
          <p:cNvPr id="7" name="TextBox 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951595" y="4882833"/>
            <a:ext cx="2746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/>
            <a:r>
              <a:rPr lang="en-CA" altLang="en-US" i="1">
                <a:latin typeface="Times New Roman" panose="02020503050405090304" pitchFamily="18" charset="0"/>
                <a:cs typeface="Times New Roman" panose="02020503050405090304" pitchFamily="18" charset="0"/>
              </a:rPr>
              <a:t>z</a:t>
            </a:r>
            <a:endParaRPr lang="en-CA" altLang="en-US"/>
          </a:p>
        </p:txBody>
      </p:sp>
      <p:sp>
        <p:nvSpPr>
          <p:cNvPr id="8" name="TextBox 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441883" y="4581208"/>
            <a:ext cx="300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/>
            <a:r>
              <a:rPr lang="en-CA" altLang="en-US" i="1">
                <a:latin typeface="Times New Roman" panose="02020503050405090304" pitchFamily="18" charset="0"/>
                <a:cs typeface="Times New Roman" panose="02020503050405090304" pitchFamily="18" charset="0"/>
              </a:rPr>
              <a:t>a</a:t>
            </a:r>
            <a:endParaRPr lang="en-CA" altLang="en-US"/>
          </a:p>
        </p:txBody>
      </p:sp>
      <p:sp>
        <p:nvSpPr>
          <p:cNvPr id="9" name="TextBox 9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184843" y="4592003"/>
            <a:ext cx="30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/>
            <a:r>
              <a:rPr lang="en-CA" altLang="en-US" i="1">
                <a:latin typeface="Times New Roman" panose="02020503050405090304" pitchFamily="18" charset="0"/>
                <a:cs typeface="Times New Roman" panose="02020503050405090304" pitchFamily="18" charset="0"/>
              </a:rPr>
              <a:t>a</a:t>
            </a:r>
            <a:endParaRPr lang="en-CA" altLang="en-US"/>
          </a:p>
        </p:txBody>
      </p:sp>
      <p:sp>
        <p:nvSpPr>
          <p:cNvPr id="10" name="TextBox 10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694555" y="4877753"/>
            <a:ext cx="2746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/>
            <a:r>
              <a:rPr lang="en-CA" altLang="en-US" i="1">
                <a:latin typeface="Times New Roman" panose="02020503050405090304" pitchFamily="18" charset="0"/>
                <a:cs typeface="Times New Roman" panose="02020503050405090304" pitchFamily="18" charset="0"/>
              </a:rPr>
              <a:t>z</a:t>
            </a:r>
            <a:endParaRPr lang="en-CA" altLang="en-US"/>
          </a:p>
        </p:txBody>
      </p:sp>
      <p:graphicFrame>
        <p:nvGraphicFramePr>
          <p:cNvPr id="11" name="Object 11"/>
          <p:cNvGraphicFramePr>
            <a:graphicFrameLocks noChangeAspect="1"/>
          </p:cNvGraphicFramePr>
          <p:nvPr>
            <p:custDataLst>
              <p:tags r:id="rId12"/>
            </p:custDataLst>
          </p:nvPr>
        </p:nvGraphicFramePr>
        <p:xfrm>
          <a:off x="4694699" y="2404502"/>
          <a:ext cx="124777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Equation" r:id="rId13" imgW="15849600" imgH="4876800" progId="Equation.3">
                  <p:embed/>
                </p:oleObj>
              </mc:Choice>
              <mc:Fallback>
                <p:oleObj name="Equation" r:id="rId13" imgW="15849600" imgH="4876800" progId="Equation.3">
                  <p:embed/>
                  <p:pic>
                    <p:nvPicPr>
                      <p:cNvPr id="0" name="图片 14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4699" y="2404502"/>
                        <a:ext cx="1247775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Algorithm Description</a:t>
            </a:r>
            <a:r>
              <a:rPr lang="zh-CN" altLang="en-US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I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 (</a:t>
            </a:r>
            <a:r>
              <a:rPr lang="en-US" altLang="en-US" i="1" dirty="0">
                <a:latin typeface="Arial" panose="020B0604020202090204" pitchFamily="34" charset="0"/>
                <a:cs typeface="Arial" panose="020B0604020202090204" pitchFamily="34" charset="0"/>
              </a:rPr>
              <a:t>Tree Search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)</a:t>
            </a:r>
            <a:endParaRPr lang="en-CA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Arial" panose="020B0604020202090204" pitchFamily="34" charset="0"/>
              <a:buNone/>
            </a:pPr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	The algorithm then iterates:</a:t>
            </a:r>
            <a:endParaRPr lang="en-CA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 eaLnBrk="1" hangingPunct="1"/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Pop the vertex </a:t>
            </a:r>
            <a:r>
              <a:rPr lang="en-CA" altLang="en-US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u</a:t>
            </a:r>
            <a:r>
              <a:rPr lang="en-CA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with highest priority</a:t>
            </a:r>
            <a:endParaRPr lang="en-CA" altLang="en-US" dirty="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 eaLnBrk="1" hangingPunct="1"/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For each adjacent vertex (neighbor) </a:t>
            </a:r>
            <a:r>
              <a:rPr lang="en-CA" altLang="en-US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zh-CN" altLang="en-US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of</a:t>
            </a:r>
            <a:r>
              <a:rPr lang="en-US" altLang="zh-CN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u</a:t>
            </a:r>
            <a:r>
              <a:rPr lang="en-CA" altLang="en-US" dirty="0">
                <a:latin typeface="Arial" panose="020B0604020202090204" pitchFamily="34" charset="0"/>
                <a:cs typeface="Times New Roman" panose="02020503050405090304" pitchFamily="18" charset="0"/>
              </a:rPr>
              <a:t>:</a:t>
            </a:r>
            <a:endParaRPr lang="en-CA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2" eaLnBrk="1" hangingPunct="1"/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If </a:t>
            </a:r>
            <a:r>
              <a:rPr lang="en-CA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w(</a:t>
            </a:r>
            <a:r>
              <a:rPr lang="en-CA" altLang="en-US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CA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) = d(</a:t>
            </a:r>
            <a:r>
              <a:rPr lang="en-CA" altLang="en-US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a</a:t>
            </a:r>
            <a:r>
              <a:rPr lang="en-CA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r>
              <a:rPr lang="en-CA" altLang="en-US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u</a:t>
            </a:r>
            <a:r>
              <a:rPr lang="en-CA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) + d(</a:t>
            </a:r>
            <a:r>
              <a:rPr lang="en-CA" altLang="en-US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u</a:t>
            </a:r>
            <a:r>
              <a:rPr lang="en-CA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r>
              <a:rPr lang="en-CA" altLang="en-US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CA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) + h(</a:t>
            </a:r>
            <a:r>
              <a:rPr lang="en-CA" altLang="en-US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CA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r>
              <a:rPr lang="en-CA" altLang="en-US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z</a:t>
            </a:r>
            <a:r>
              <a:rPr lang="en-CA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)</a:t>
            </a:r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 is less than the current weight/priority of </a:t>
            </a:r>
            <a:r>
              <a:rPr lang="en-CA" alt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CA" altLang="en-US" i="1" dirty="0">
                <a:latin typeface="Arial" panose="020B0604020202090204" pitchFamily="34" charset="0"/>
                <a:cs typeface="Arial" panose="020B0604020202090204" pitchFamily="34" charset="0"/>
              </a:rPr>
              <a:t>, </a:t>
            </a:r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update the path leading to </a:t>
            </a:r>
            <a:r>
              <a:rPr lang="en-CA" alt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 and its priority</a:t>
            </a:r>
            <a:endParaRPr lang="en-CA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3" eaLnBrk="1" hangingPunct="1"/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If </a:t>
            </a:r>
            <a:r>
              <a:rPr lang="en-CA" altLang="en-US" i="1" dirty="0">
                <a:latin typeface="Arial" panose="020B0604020202090204" pitchFamily="34" charset="0"/>
                <a:cs typeface="Arial" panose="020B0604020202090204" pitchFamily="34" charset="0"/>
              </a:rPr>
              <a:t>v </a:t>
            </a:r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is not in the queue, push v into the queue </a:t>
            </a:r>
            <a:endParaRPr lang="en-CA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eaLnBrk="1" hangingPunct="1">
              <a:buFont typeface="Arial" panose="020B0604020202090204" pitchFamily="34" charset="0"/>
              <a:buNone/>
            </a:pPr>
            <a:endParaRPr lang="en-CA" altLang="en-US" dirty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eaLnBrk="1" hangingPunct="1">
              <a:buFont typeface="Arial" panose="020B0604020202090204" pitchFamily="34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	Continue iterating until the item popped from the priority queue is the destination vertex </a:t>
            </a:r>
            <a:r>
              <a:rPr lang="en-CA" altLang="en-US" i="1" dirty="0">
                <a:solidFill>
                  <a:srgbClr val="000000"/>
                </a:solidFill>
                <a:latin typeface="Times New Roman" panose="02020503050405090304" pitchFamily="18" charset="0"/>
                <a:cs typeface="Arial" panose="020B0604020202090204" pitchFamily="34" charset="0"/>
              </a:rPr>
              <a:t>z</a:t>
            </a:r>
            <a:endParaRPr lang="en-CA" altLang="en-US" i="1" dirty="0">
              <a:solidFill>
                <a:srgbClr val="000000"/>
              </a:solidFill>
              <a:latin typeface="Times New Roman" panose="02020503050405090304" pitchFamily="18" charset="0"/>
              <a:cs typeface="Arial" panose="020B0604020202090204" pitchFamily="34" charset="0"/>
            </a:endParaRPr>
          </a:p>
          <a:p>
            <a:pPr lvl="2" eaLnBrk="1" hangingPunct="1"/>
            <a:endParaRPr lang="en-CA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panose="020B0604020202090204" pitchFamily="34" charset="0"/>
                <a:cs typeface="Arial" panose="020B0604020202090204" pitchFamily="34" charset="0"/>
              </a:rPr>
              <a:t>Operations on Disjoint Sets</a:t>
            </a:r>
            <a:endParaRPr lang="en-US" altLang="en-US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3315" name="Rectangle 3"/>
          <p:cNvSpPr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90204" pitchFamily="34" charset="0"/>
              <a:buNone/>
            </a:pP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	There are two operations we would like to perform on disjoint sets: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Determine if two elements are in the same disjoint set, and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Take the union of two disjoint sets creating a single set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buFont typeface="Arial" panose="020B0604020202090204" pitchFamily="34" charset="0"/>
              <a:buNone/>
            </a:pP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buNone/>
            </a:pP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	We will determine if two objects are in the same disjoint set by defining a </a:t>
            </a:r>
            <a:r>
              <a:rPr lang="en-US" altLang="en-US" b="1" dirty="0">
                <a:latin typeface="Courier New" panose="02070309020205020404" pitchFamily="49" charset="0"/>
                <a:cs typeface="Arial" panose="020B0604020202090204" pitchFamily="34" charset="0"/>
              </a:rPr>
              <a:t>find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 function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Arial" panose="020B0604020202090204" pitchFamily="34" charset="0"/>
              </a:rPr>
              <a:t>find(a)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: find the representative object of the disjoint set that </a:t>
            </a:r>
            <a:r>
              <a:rPr lang="en-US" altLang="en-US" b="1" dirty="0">
                <a:latin typeface="Courier New" panose="02070309020205020404" pitchFamily="49" charset="0"/>
                <a:cs typeface="Arial" panose="020B0604020202090204" pitchFamily="34" charset="0"/>
              </a:rPr>
              <a:t>a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 belongs to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Given two elements </a:t>
            </a:r>
            <a:r>
              <a:rPr lang="en-US" altLang="en-US" b="1" dirty="0">
                <a:latin typeface="Courier New" panose="02070309020205020404" pitchFamily="49" charset="0"/>
                <a:cs typeface="Arial" panose="020B0604020202090204" pitchFamily="34" charset="0"/>
              </a:rPr>
              <a:t>a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 and </a:t>
            </a:r>
            <a:r>
              <a:rPr lang="en-US" altLang="en-US" b="1" dirty="0">
                <a:latin typeface="Courier New" panose="02070309020205020404" pitchFamily="49" charset="0"/>
                <a:cs typeface="Arial" panose="020B0604020202090204" pitchFamily="34" charset="0"/>
              </a:rPr>
              <a:t>b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, they are in the same set if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buNone/>
            </a:pPr>
            <a:r>
              <a:rPr lang="en-US" altLang="en-US" sz="1800" dirty="0">
                <a:latin typeface="Arial" panose="020B0604020202090204" pitchFamily="34" charset="0"/>
                <a:cs typeface="Arial" panose="020B0604020202090204" pitchFamily="34" charset="0"/>
              </a:rPr>
              <a:t>			</a:t>
            </a:r>
            <a:r>
              <a:rPr lang="en-US" altLang="en-US" sz="1800" b="1" dirty="0">
                <a:latin typeface="Courier New" panose="02070309020205020404" pitchFamily="49" charset="0"/>
                <a:cs typeface="Arial" panose="020B0604020202090204" pitchFamily="34" charset="0"/>
              </a:rPr>
              <a:t>find( a ) == find( b )</a:t>
            </a:r>
            <a:endParaRPr lang="en-US" altLang="en-US" sz="18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Algorithm Description II (</a:t>
            </a:r>
            <a:r>
              <a:rPr lang="en-US" altLang="en-US" i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Graph Search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)</a:t>
            </a:r>
            <a:endParaRPr lang="en-CA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838200" y="1451025"/>
            <a:ext cx="10515600" cy="4351338"/>
          </a:xfrm>
        </p:spPr>
        <p:txBody>
          <a:bodyPr/>
          <a:lstStyle/>
          <a:p>
            <a:pPr eaLnBrk="1" hangingPunct="1">
              <a:buFont typeface="Arial" panose="020B0604020202090204" pitchFamily="34" charset="0"/>
              <a:buNone/>
            </a:pPr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	The algorithm then iterates:</a:t>
            </a:r>
            <a:endParaRPr lang="en-CA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 eaLnBrk="1" hangingPunct="1"/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Pop the vertex </a:t>
            </a:r>
            <a:r>
              <a:rPr lang="en-CA" altLang="en-US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u</a:t>
            </a:r>
            <a:r>
              <a:rPr lang="en-CA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with highest priority</a:t>
            </a:r>
            <a:endParaRPr lang="en-CA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2" eaLnBrk="1" hangingPunct="1"/>
            <a:r>
              <a:rPr lang="en-CA" altLang="en-US" dirty="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mark </a:t>
            </a:r>
            <a:r>
              <a:rPr lang="en-CA" altLang="en-US" i="1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u</a:t>
            </a:r>
            <a:r>
              <a:rPr lang="en-CA" altLang="en-US" dirty="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as visited</a:t>
            </a:r>
            <a:endParaRPr lang="en-CA" altLang="en-US" dirty="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 eaLnBrk="1" hangingPunct="1"/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For each </a:t>
            </a:r>
            <a:r>
              <a:rPr lang="en-CA" altLang="en-US" dirty="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unvisited</a:t>
            </a:r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 adjacent vertex (neighbor) </a:t>
            </a:r>
            <a:r>
              <a:rPr lang="en-CA" altLang="en-US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zh-CN" altLang="en-US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of</a:t>
            </a:r>
            <a:r>
              <a:rPr lang="en-US" altLang="zh-CN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u</a:t>
            </a:r>
            <a:r>
              <a:rPr lang="en-CA" altLang="en-US" dirty="0">
                <a:latin typeface="Arial" panose="020B0604020202090204" pitchFamily="34" charset="0"/>
                <a:cs typeface="Times New Roman" panose="02020503050405090304" pitchFamily="18" charset="0"/>
              </a:rPr>
              <a:t>:</a:t>
            </a:r>
            <a:endParaRPr lang="en-CA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2" eaLnBrk="1" hangingPunct="1"/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If </a:t>
            </a:r>
            <a:r>
              <a:rPr lang="en-CA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w(</a:t>
            </a:r>
            <a:r>
              <a:rPr lang="en-CA" altLang="en-US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CA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) = d(</a:t>
            </a:r>
            <a:r>
              <a:rPr lang="en-CA" altLang="en-US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a</a:t>
            </a:r>
            <a:r>
              <a:rPr lang="en-CA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r>
              <a:rPr lang="en-CA" altLang="en-US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u</a:t>
            </a:r>
            <a:r>
              <a:rPr lang="en-CA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) + d(</a:t>
            </a:r>
            <a:r>
              <a:rPr lang="en-CA" altLang="en-US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u</a:t>
            </a:r>
            <a:r>
              <a:rPr lang="en-CA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r>
              <a:rPr lang="en-CA" altLang="en-US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CA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) + h(</a:t>
            </a:r>
            <a:r>
              <a:rPr lang="en-CA" altLang="en-US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CA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r>
              <a:rPr lang="en-CA" altLang="en-US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z</a:t>
            </a:r>
            <a:r>
              <a:rPr lang="en-CA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)</a:t>
            </a:r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 is less than the current weight/priority of </a:t>
            </a:r>
            <a:r>
              <a:rPr lang="en-CA" alt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CA" altLang="en-US" i="1" dirty="0">
                <a:latin typeface="Arial" panose="020B0604020202090204" pitchFamily="34" charset="0"/>
                <a:cs typeface="Arial" panose="020B0604020202090204" pitchFamily="34" charset="0"/>
              </a:rPr>
              <a:t>, </a:t>
            </a:r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update the path leading to </a:t>
            </a:r>
            <a:r>
              <a:rPr lang="en-CA" alt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 and its priority</a:t>
            </a:r>
            <a:endParaRPr lang="en-CA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3" eaLnBrk="1" hangingPunct="1"/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If </a:t>
            </a:r>
            <a:r>
              <a:rPr lang="en-CA" altLang="en-US" i="1" dirty="0">
                <a:latin typeface="Arial" panose="020B0604020202090204" pitchFamily="34" charset="0"/>
                <a:cs typeface="Arial" panose="020B0604020202090204" pitchFamily="34" charset="0"/>
              </a:rPr>
              <a:t>v </a:t>
            </a:r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is not in the queue, push v into the queue </a:t>
            </a:r>
            <a:endParaRPr lang="en-CA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eaLnBrk="1" hangingPunct="1">
              <a:buFont typeface="Arial" panose="020B0604020202090204" pitchFamily="34" charset="0"/>
              <a:buNone/>
            </a:pPr>
            <a:endParaRPr lang="en-CA" altLang="en-US" dirty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eaLnBrk="1" hangingPunct="1">
              <a:buFont typeface="Arial" panose="020B0604020202090204" pitchFamily="34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	Continue iterating until the item popped from the priority queue is the destination vertex </a:t>
            </a:r>
            <a:r>
              <a:rPr lang="en-CA" altLang="en-US" i="1" dirty="0">
                <a:solidFill>
                  <a:srgbClr val="000000"/>
                </a:solidFill>
                <a:latin typeface="Times New Roman" panose="02020503050405090304" pitchFamily="18" charset="0"/>
                <a:cs typeface="Arial" panose="020B0604020202090204" pitchFamily="34" charset="0"/>
              </a:rPr>
              <a:t>z</a:t>
            </a:r>
            <a:endParaRPr lang="en-CA" altLang="en-US" i="1" dirty="0">
              <a:solidFill>
                <a:srgbClr val="000000"/>
              </a:solidFill>
              <a:latin typeface="Times New Roman" panose="02020503050405090304" pitchFamily="18" charset="0"/>
              <a:cs typeface="Arial" panose="020B0604020202090204" pitchFamily="34" charset="0"/>
            </a:endParaRPr>
          </a:p>
          <a:p>
            <a:pPr lvl="2" eaLnBrk="1" hangingPunct="1"/>
            <a:endParaRPr lang="en-CA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Content Placeholder 2"/>
          <p:cNvSpPr txBox="1"/>
          <p:nvPr/>
        </p:nvSpPr>
        <p:spPr bwMode="auto">
          <a:xfrm>
            <a:off x="938213" y="5514975"/>
            <a:ext cx="10515600" cy="10365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rmAutofit fontScale="92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14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Arial" panose="020B0604020202090204" pitchFamily="34" charset="0"/>
              <a:buNone/>
            </a:pPr>
            <a:r>
              <a:rPr lang="en-CA" altLang="en-US" sz="2400" dirty="0">
                <a:latin typeface="Arial" panose="020B0604020202090204" pitchFamily="34" charset="0"/>
                <a:cs typeface="Arial" panose="020B0604020202090204" pitchFamily="34" charset="0"/>
              </a:rPr>
              <a:t>	</a:t>
            </a:r>
            <a:endParaRPr lang="en-CA" altLang="en-US" sz="2400" dirty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eaLnBrk="1" hangingPunct="1">
              <a:buNone/>
            </a:pPr>
            <a:r>
              <a:rPr lang="en-CA" altLang="en-US" sz="2400" dirty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	</a:t>
            </a:r>
            <a:r>
              <a:rPr lang="en-CA" altLang="en-US" sz="2400" b="1" dirty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Note: </a:t>
            </a:r>
            <a:r>
              <a:rPr lang="en-CA" altLang="en-US" sz="2400" dirty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Tree Search or Graph Search are just two different ways to search the solution. </a:t>
            </a:r>
            <a:endParaRPr lang="en-CA" altLang="en-US" sz="24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716280" y="635"/>
            <a:ext cx="10972800" cy="1515110"/>
          </a:xfrm>
          <a:solidFill>
            <a:schemeClr val="bg1"/>
          </a:solidFill>
        </p:spPr>
        <p:txBody>
          <a:bodyPr/>
          <a:lstStyle/>
          <a:p>
            <a:r>
              <a:rPr lang="en-US" altLang="en-US" sz="3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Admissible Heuristics</a:t>
            </a:r>
            <a:endParaRPr lang="en-CA" altLang="en-US" sz="32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8675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anose="020B0604020202090204" pitchFamily="34" charset="0"/>
              <a:buNone/>
            </a:pPr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	Admissible heuristics </a:t>
            </a:r>
            <a:r>
              <a:rPr lang="en-CA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h</a:t>
            </a:r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 must always be optimistic:</a:t>
            </a:r>
            <a:endParaRPr lang="en-CA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Let </a:t>
            </a:r>
            <a:r>
              <a:rPr lang="en-CA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d(</a:t>
            </a:r>
            <a:r>
              <a:rPr lang="en-CA" alt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u</a:t>
            </a:r>
            <a:r>
              <a:rPr lang="en-CA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, </a:t>
            </a:r>
            <a:r>
              <a:rPr lang="en-CA" alt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CA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)</a:t>
            </a:r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 represent the actual shortest distance from </a:t>
            </a:r>
            <a:r>
              <a:rPr lang="en-CA" altLang="en-US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u</a:t>
            </a:r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 to </a:t>
            </a:r>
            <a:r>
              <a:rPr lang="en-CA" altLang="en-US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endParaRPr lang="en-CA" altLang="en-US" i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lvl="1"/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A heuristic </a:t>
            </a:r>
            <a:r>
              <a:rPr lang="en-CA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h(</a:t>
            </a:r>
            <a:r>
              <a:rPr lang="en-CA" alt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u</a:t>
            </a:r>
            <a:r>
              <a:rPr lang="en-CA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, </a:t>
            </a:r>
            <a:r>
              <a:rPr lang="en-CA" alt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CA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)</a:t>
            </a:r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 is </a:t>
            </a:r>
            <a:r>
              <a:rPr lang="en-CA" altLang="en-US" i="1" dirty="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admissible</a:t>
            </a:r>
            <a:r>
              <a:rPr lang="en-CA" altLang="en-US" i="1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if  </a:t>
            </a:r>
            <a:r>
              <a:rPr lang="en-CA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h(</a:t>
            </a:r>
            <a:r>
              <a:rPr lang="en-CA" alt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u</a:t>
            </a:r>
            <a:r>
              <a:rPr lang="en-CA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, </a:t>
            </a:r>
            <a:r>
              <a:rPr lang="en-CA" alt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CA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) ≤ d(</a:t>
            </a:r>
            <a:r>
              <a:rPr lang="en-CA" alt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u</a:t>
            </a:r>
            <a:r>
              <a:rPr lang="en-CA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, </a:t>
            </a:r>
            <a:r>
              <a:rPr lang="en-CA" alt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CA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)</a:t>
            </a:r>
            <a:endParaRPr lang="en-CA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The heuristic is </a:t>
            </a:r>
            <a:r>
              <a:rPr lang="en-CA" altLang="en-US" i="1" dirty="0">
                <a:latin typeface="Arial" panose="020B0604020202090204" pitchFamily="34" charset="0"/>
                <a:cs typeface="Arial" panose="020B0604020202090204" pitchFamily="34" charset="0"/>
              </a:rPr>
              <a:t>optimistic</a:t>
            </a:r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 or a </a:t>
            </a:r>
            <a:r>
              <a:rPr lang="en-CA" altLang="en-US" i="1" dirty="0">
                <a:latin typeface="Arial" panose="020B0604020202090204" pitchFamily="34" charset="0"/>
                <a:cs typeface="Arial" panose="020B0604020202090204" pitchFamily="34" charset="0"/>
              </a:rPr>
              <a:t>lower bound</a:t>
            </a:r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 on the distance</a:t>
            </a:r>
            <a:endParaRPr lang="en-CA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buFont typeface="Arial" panose="020B0604020202090204" pitchFamily="34" charset="0"/>
              <a:buNone/>
            </a:pPr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	Using the Euclidean distance between two points on a map is clearly an admissible heuristic</a:t>
            </a:r>
            <a:endParaRPr lang="en-CA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en-CA" altLang="en-US" dirty="0">
                <a:latin typeface="Arial" panose="020B0604020202090204" pitchFamily="34" charset="0"/>
                <a:cs typeface="Arial" panose="020B0604020202090204" pitchFamily="34" charset="0"/>
              </a:rPr>
              <a:t>The flight of the crow is shorter than the run of the wolf</a:t>
            </a:r>
            <a:endParaRPr lang="en-CA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A problem with fewer restrictions on the actions is called a relaxed problem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latin typeface="Arial" panose="020B0604020202090204" pitchFamily="34" charset="0"/>
                <a:cs typeface="Arial" panose="020B0604020202090204" pitchFamily="34" charset="0"/>
              </a:rPr>
              <a:t>The cost of an optimal solution to a relaxed problem is an admissible heuristic for the original problem</a:t>
            </a:r>
            <a:endParaRPr lang="en-US" altLang="en-US" sz="2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 eaLnBrk="1" hangingPunct="1">
              <a:lnSpc>
                <a:spcPct val="80000"/>
              </a:lnSpc>
            </a:pPr>
            <a:endParaRPr lang="en-CA" altLang="en-US" sz="2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0" indent="0">
              <a:buNone/>
            </a:pPr>
            <a:r>
              <a:rPr lang="en-US" altLang="en-US" sz="2400" dirty="0">
                <a:solidFill>
                  <a:srgbClr val="FF0000"/>
                </a:solidFill>
                <a:latin typeface="Arial Regular" panose="020B0604020202090204" charset="0"/>
                <a:ea typeface="MS PGothic" panose="020B0600070205080204" pitchFamily="34" charset="-128"/>
                <a:cs typeface="Arial Regular" panose="020B0604020202090204" charset="0"/>
              </a:rPr>
              <a:t>Theorem</a:t>
            </a:r>
            <a:r>
              <a:rPr lang="en-US" altLang="en-US" sz="2400" dirty="0">
                <a:latin typeface="Arial Regular" panose="020B0604020202090204" charset="0"/>
                <a:ea typeface="MS PGothic" panose="020B0600070205080204" pitchFamily="34" charset="-128"/>
                <a:cs typeface="Arial Regular" panose="020B0604020202090204" charset="0"/>
              </a:rPr>
              <a:t>: </a:t>
            </a:r>
            <a:endParaRPr lang="en-US" altLang="en-US" sz="2400" dirty="0">
              <a:latin typeface="Arial Regular" panose="020B0604020202090204" charset="0"/>
              <a:ea typeface="MS PGothic" panose="020B0600070205080204" pitchFamily="34" charset="-128"/>
              <a:cs typeface="Arial Regular" panose="020B0604020202090204" charset="0"/>
            </a:endParaRPr>
          </a:p>
          <a:p>
            <a:pPr marL="0" indent="0">
              <a:buNone/>
            </a:pPr>
            <a:r>
              <a:rPr lang="en-US" altLang="en-US" sz="2400" dirty="0">
                <a:latin typeface="Arial Regular" panose="020B0604020202090204" charset="0"/>
                <a:ea typeface="MS PGothic" panose="020B0600070205080204" pitchFamily="34" charset="-128"/>
                <a:cs typeface="Arial Regular" panose="020B0604020202090204" charset="0"/>
              </a:rPr>
              <a:t>    If </a:t>
            </a:r>
            <a:r>
              <a:rPr lang="en-US" altLang="en-US" sz="2400" i="1" dirty="0">
                <a:latin typeface="Arial Regular" panose="020B0604020202090204" charset="0"/>
                <a:ea typeface="MS PGothic" panose="020B0600070205080204" pitchFamily="34" charset="-128"/>
                <a:cs typeface="Arial Regular" panose="020B0604020202090204" charset="0"/>
              </a:rPr>
              <a:t>h(n) </a:t>
            </a:r>
            <a:r>
              <a:rPr lang="en-US" altLang="en-US" sz="2400" dirty="0">
                <a:latin typeface="Arial Regular" panose="020B0604020202090204" charset="0"/>
                <a:ea typeface="MS PGothic" panose="020B0600070205080204" pitchFamily="34" charset="-128"/>
                <a:cs typeface="Arial Regular" panose="020B0604020202090204" charset="0"/>
              </a:rPr>
              <a:t>is admissible, A</a:t>
            </a:r>
            <a:r>
              <a:rPr lang="en-US" altLang="en-US" sz="2400" baseline="30000" dirty="0">
                <a:latin typeface="Arial Regular" panose="020B0604020202090204" charset="0"/>
                <a:ea typeface="MS PGothic" panose="020B0600070205080204" pitchFamily="34" charset="-128"/>
                <a:cs typeface="Arial Regular" panose="020B0604020202090204" charset="0"/>
              </a:rPr>
              <a:t>*</a:t>
            </a:r>
            <a:r>
              <a:rPr lang="en-US" altLang="en-US" sz="2400" dirty="0">
                <a:latin typeface="Arial Regular" panose="020B0604020202090204" charset="0"/>
                <a:ea typeface="MS PGothic" panose="020B0600070205080204" pitchFamily="34" charset="-128"/>
                <a:cs typeface="Arial Regular" panose="020B0604020202090204" charset="0"/>
              </a:rPr>
              <a:t> using </a:t>
            </a:r>
            <a:r>
              <a:rPr lang="en-US" altLang="en-US" sz="2400" dirty="0">
                <a:latin typeface="Arial Regular" panose="020B0604020202090204" charset="0"/>
                <a:ea typeface="MS PGothic" panose="020B0600070205080204" pitchFamily="34" charset="-128"/>
                <a:cs typeface="Arial Regular" panose="020B0604020202090204" charset="0"/>
              </a:rPr>
              <a:t>TREE-SEARCH is optimal.</a:t>
            </a:r>
            <a:endParaRPr lang="en-CA" altLang="en-US" sz="2200" i="1" dirty="0">
              <a:latin typeface="Arial Regular" panose="020B0604020202090204" charset="0"/>
              <a:cs typeface="Arial Regular" panose="020B06040202020902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 Regular" panose="020B0604020202090204" charset="0"/>
                <a:ea typeface="MS PGothic" panose="020B0600070205080204" pitchFamily="34" charset="-128"/>
                <a:cs typeface="Arial Regular" panose="020B0604020202090204" charset="0"/>
              </a:rPr>
              <a:t>Consistent Heuristics</a:t>
            </a:r>
            <a:endParaRPr lang="en-US" altLang="en-US" dirty="0">
              <a:latin typeface="Arial Regular" panose="020B0604020202090204" charset="0"/>
              <a:ea typeface="MS PGothic" panose="020B0600070205080204" pitchFamily="34" charset="-128"/>
              <a:cs typeface="Arial Regular" panose="020B0604020202090204" charset="0"/>
            </a:endParaRP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52578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altLang="en-US" sz="2000" dirty="0">
                <a:ea typeface="MS PGothic" panose="020B0600070205080204" pitchFamily="34" charset="-128"/>
              </a:rPr>
              <a:t>A heuristic is </a:t>
            </a:r>
            <a:r>
              <a:rPr lang="en-US" altLang="en-US" sz="2000" dirty="0">
                <a:solidFill>
                  <a:srgbClr val="FF0000"/>
                </a:solidFill>
                <a:ea typeface="MS PGothic" panose="020B0600070205080204" pitchFamily="34" charset="-128"/>
              </a:rPr>
              <a:t>consistent</a:t>
            </a:r>
            <a:r>
              <a:rPr lang="en-US" altLang="en-US" sz="2000" dirty="0">
                <a:ea typeface="MS PGothic" panose="020B0600070205080204" pitchFamily="34" charset="-128"/>
              </a:rPr>
              <a:t> if for every node </a:t>
            </a:r>
            <a:r>
              <a:rPr lang="en-US" altLang="en-US" sz="2000" i="1" dirty="0">
                <a:ea typeface="MS PGothic" panose="020B0600070205080204" pitchFamily="34" charset="-128"/>
              </a:rPr>
              <a:t>n</a:t>
            </a:r>
            <a:r>
              <a:rPr lang="en-US" altLang="en-US" sz="2000" dirty="0">
                <a:ea typeface="MS PGothic" panose="020B0600070205080204" pitchFamily="34" charset="-128"/>
              </a:rPr>
              <a:t>, every successor </a:t>
            </a:r>
            <a:r>
              <a:rPr lang="en-US" altLang="en-US" sz="2000" i="1" dirty="0">
                <a:ea typeface="MS PGothic" panose="020B0600070205080204" pitchFamily="34" charset="-128"/>
              </a:rPr>
              <a:t>n'</a:t>
            </a:r>
            <a:r>
              <a:rPr lang="en-US" altLang="en-US" sz="2000" dirty="0">
                <a:ea typeface="MS PGothic" panose="020B0600070205080204" pitchFamily="34" charset="-128"/>
              </a:rPr>
              <a:t> of </a:t>
            </a:r>
            <a:r>
              <a:rPr lang="en-US" altLang="en-US" sz="2000" i="1" dirty="0">
                <a:ea typeface="MS PGothic" panose="020B0600070205080204" pitchFamily="34" charset="-128"/>
              </a:rPr>
              <a:t>n</a:t>
            </a:r>
            <a:r>
              <a:rPr lang="en-US" altLang="en-US" sz="2000" dirty="0">
                <a:ea typeface="MS PGothic" panose="020B0600070205080204" pitchFamily="34" charset="-128"/>
              </a:rPr>
              <a:t> generated by any action </a:t>
            </a:r>
            <a:r>
              <a:rPr lang="en-US" altLang="en-US" sz="2000" i="1" dirty="0">
                <a:ea typeface="MS PGothic" panose="020B0600070205080204" pitchFamily="34" charset="-128"/>
              </a:rPr>
              <a:t>a</a:t>
            </a:r>
            <a:r>
              <a:rPr lang="en-US" altLang="en-US" sz="2000" dirty="0">
                <a:ea typeface="MS PGothic" panose="020B0600070205080204" pitchFamily="34" charset="-128"/>
              </a:rPr>
              <a:t>, we have </a:t>
            </a:r>
            <a:endParaRPr lang="en-US" altLang="en-US" sz="2000" dirty="0">
              <a:ea typeface="MS PGothic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000" dirty="0">
              <a:ea typeface="MS PGothic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 dirty="0">
                <a:ea typeface="MS PGothic" panose="020B0600070205080204" pitchFamily="34" charset="-128"/>
              </a:rPr>
              <a:t>	     </a:t>
            </a:r>
            <a:r>
              <a:rPr lang="en-US" altLang="en-US" sz="2000" i="1" dirty="0">
                <a:ea typeface="MS PGothic" panose="020B0600070205080204" pitchFamily="34" charset="-128"/>
              </a:rPr>
              <a:t>h(n) </a:t>
            </a:r>
            <a:r>
              <a:rPr lang="en-US" altLang="en-US" sz="2000" i="1" dirty="0">
                <a:ea typeface="MS PGothic" panose="020B0600070205080204" pitchFamily="34" charset="-128"/>
                <a:cs typeface="Arial" panose="020B0604020202090204" pitchFamily="34" charset="0"/>
              </a:rPr>
              <a:t>≤</a:t>
            </a:r>
            <a:r>
              <a:rPr lang="en-US" altLang="en-US" sz="2000" i="1" dirty="0">
                <a:ea typeface="MS PGothic" panose="020B0600070205080204" pitchFamily="34" charset="-128"/>
              </a:rPr>
              <a:t> c(</a:t>
            </a:r>
            <a:r>
              <a:rPr lang="en-US" altLang="en-US" sz="2000" i="1" dirty="0" err="1">
                <a:ea typeface="MS PGothic" panose="020B0600070205080204" pitchFamily="34" charset="-128"/>
              </a:rPr>
              <a:t>n,a,n</a:t>
            </a:r>
            <a:r>
              <a:rPr lang="en-US" altLang="en-US" sz="2000" i="1" dirty="0">
                <a:ea typeface="MS PGothic" panose="020B0600070205080204" pitchFamily="34" charset="-128"/>
              </a:rPr>
              <a:t>') + h(n')</a:t>
            </a:r>
            <a:endParaRPr lang="en-US" altLang="en-US" sz="2000" dirty="0">
              <a:ea typeface="MS PGothic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000" dirty="0">
              <a:ea typeface="MS PGothic" panose="020B0600070205080204" pitchFamily="34" charset="-128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2000" dirty="0">
                <a:ea typeface="MS PGothic" panose="020B0600070205080204" pitchFamily="34" charset="-128"/>
              </a:rPr>
              <a:t>If </a:t>
            </a:r>
            <a:r>
              <a:rPr lang="en-US" altLang="en-US" sz="2000" i="1" dirty="0">
                <a:ea typeface="MS PGothic" panose="020B0600070205080204" pitchFamily="34" charset="-128"/>
              </a:rPr>
              <a:t>h</a:t>
            </a:r>
            <a:r>
              <a:rPr lang="en-US" altLang="en-US" sz="2000" dirty="0">
                <a:ea typeface="MS PGothic" panose="020B0600070205080204" pitchFamily="34" charset="-128"/>
              </a:rPr>
              <a:t> is consistent, we have</a:t>
            </a:r>
            <a:endParaRPr lang="en-US" altLang="en-US" sz="2000" dirty="0">
              <a:ea typeface="MS PGothic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000" dirty="0">
              <a:ea typeface="MS PGothic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ea typeface="MS PGothic" panose="020B0600070205080204" pitchFamily="34" charset="-128"/>
              </a:rPr>
              <a:t>w(n</a:t>
            </a:r>
            <a:r>
              <a:rPr lang="ja-JP" altLang="en-US" sz="1600" dirty="0">
                <a:ea typeface="MS PGothic" panose="020B0600070205080204" pitchFamily="34" charset="-128"/>
              </a:rPr>
              <a:t>’</a:t>
            </a:r>
            <a:r>
              <a:rPr lang="en-US" altLang="ja-JP" sz="1600" dirty="0">
                <a:ea typeface="MS PGothic" panose="020B0600070205080204" pitchFamily="34" charset="-128"/>
              </a:rPr>
              <a:t>) 	= d(n</a:t>
            </a:r>
            <a:r>
              <a:rPr lang="ja-JP" altLang="en-US" sz="1600" dirty="0">
                <a:ea typeface="MS PGothic" panose="020B0600070205080204" pitchFamily="34" charset="-128"/>
              </a:rPr>
              <a:t>’</a:t>
            </a:r>
            <a:r>
              <a:rPr lang="en-US" altLang="ja-JP" sz="1600" dirty="0">
                <a:ea typeface="MS PGothic" panose="020B0600070205080204" pitchFamily="34" charset="-128"/>
              </a:rPr>
              <a:t>) + h(n</a:t>
            </a:r>
            <a:r>
              <a:rPr lang="ja-JP" altLang="en-US" sz="1600" dirty="0">
                <a:ea typeface="MS PGothic" panose="020B0600070205080204" pitchFamily="34" charset="-128"/>
              </a:rPr>
              <a:t>’</a:t>
            </a:r>
            <a:r>
              <a:rPr lang="en-US" altLang="ja-JP" sz="1600" dirty="0">
                <a:ea typeface="MS PGothic" panose="020B0600070205080204" pitchFamily="34" charset="-128"/>
              </a:rPr>
              <a:t>)                   (by def.)</a:t>
            </a:r>
            <a:endParaRPr lang="en-US" altLang="ja-JP" sz="1600" dirty="0">
              <a:ea typeface="MS PGothic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ea typeface="MS PGothic" panose="020B0600070205080204" pitchFamily="34" charset="-128"/>
              </a:rPr>
              <a:t>      	= d(n) + c(</a:t>
            </a:r>
            <a:r>
              <a:rPr lang="en-US" altLang="en-US" sz="1600" dirty="0" err="1">
                <a:ea typeface="MS PGothic" panose="020B0600070205080204" pitchFamily="34" charset="-128"/>
              </a:rPr>
              <a:t>n,a,n</a:t>
            </a:r>
            <a:r>
              <a:rPr lang="en-US" altLang="en-US" sz="1600" dirty="0">
                <a:ea typeface="MS PGothic" panose="020B0600070205080204" pitchFamily="34" charset="-128"/>
              </a:rPr>
              <a:t>') + h(n</a:t>
            </a:r>
            <a:r>
              <a:rPr lang="ja-JP" altLang="en-US" sz="1600" dirty="0">
                <a:ea typeface="MS PGothic" panose="020B0600070205080204" pitchFamily="34" charset="-128"/>
              </a:rPr>
              <a:t>’</a:t>
            </a:r>
            <a:r>
              <a:rPr lang="en-US" altLang="ja-JP" sz="1600" dirty="0">
                <a:ea typeface="MS PGothic" panose="020B0600070205080204" pitchFamily="34" charset="-128"/>
              </a:rPr>
              <a:t>)    (d(n</a:t>
            </a:r>
            <a:r>
              <a:rPr lang="ja-JP" altLang="en-US" sz="1600" dirty="0">
                <a:ea typeface="MS PGothic" panose="020B0600070205080204" pitchFamily="34" charset="-128"/>
              </a:rPr>
              <a:t>’</a:t>
            </a:r>
            <a:r>
              <a:rPr lang="en-US" altLang="ja-JP" sz="1600" dirty="0">
                <a:ea typeface="MS PGothic" panose="020B0600070205080204" pitchFamily="34" charset="-128"/>
              </a:rPr>
              <a:t>)=d(n)+c(</a:t>
            </a:r>
            <a:r>
              <a:rPr lang="en-US" altLang="ja-JP" sz="1600" dirty="0" err="1">
                <a:ea typeface="MS PGothic" panose="020B0600070205080204" pitchFamily="34" charset="-128"/>
              </a:rPr>
              <a:t>n.a.n</a:t>
            </a:r>
            <a:r>
              <a:rPr lang="ja-JP" altLang="en-US" sz="1600" dirty="0">
                <a:ea typeface="MS PGothic" panose="020B0600070205080204" pitchFamily="34" charset="-128"/>
              </a:rPr>
              <a:t>’</a:t>
            </a:r>
            <a:r>
              <a:rPr lang="en-US" altLang="ja-JP" sz="1600" dirty="0">
                <a:ea typeface="MS PGothic" panose="020B0600070205080204" pitchFamily="34" charset="-128"/>
              </a:rPr>
              <a:t>)) </a:t>
            </a:r>
            <a:endParaRPr lang="en-US" altLang="ja-JP" sz="1600" dirty="0">
              <a:ea typeface="MS PGothic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ea typeface="MS PGothic" panose="020B0600070205080204" pitchFamily="34" charset="-128"/>
              </a:rPr>
              <a:t>      	</a:t>
            </a:r>
            <a:r>
              <a:rPr lang="en-US" altLang="en-US" sz="1600" dirty="0">
                <a:ea typeface="MS PGothic" panose="020B0600070205080204" pitchFamily="34" charset="-128"/>
                <a:cs typeface="Arial" panose="020B0604020202090204" pitchFamily="34" charset="0"/>
              </a:rPr>
              <a:t>≥ d</a:t>
            </a:r>
            <a:r>
              <a:rPr lang="en-US" altLang="en-US" sz="1600" dirty="0">
                <a:ea typeface="MS PGothic" panose="020B0600070205080204" pitchFamily="34" charset="-128"/>
              </a:rPr>
              <a:t>(n) + h(n) = w(n)            (consistency)</a:t>
            </a:r>
            <a:endParaRPr lang="en-US" altLang="en-US" sz="1600" dirty="0">
              <a:ea typeface="MS PGothic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ea typeface="MS PGothic" panose="020B0600070205080204" pitchFamily="34" charset="-128"/>
              </a:rPr>
              <a:t>w(n</a:t>
            </a:r>
            <a:r>
              <a:rPr lang="ja-JP" altLang="en-US" sz="1600" dirty="0">
                <a:ea typeface="MS PGothic" panose="020B0600070205080204" pitchFamily="34" charset="-128"/>
              </a:rPr>
              <a:t>’</a:t>
            </a:r>
            <a:r>
              <a:rPr lang="en-US" altLang="ja-JP" sz="1600" dirty="0">
                <a:ea typeface="MS PGothic" panose="020B0600070205080204" pitchFamily="34" charset="-128"/>
              </a:rPr>
              <a:t>)  	</a:t>
            </a:r>
            <a:r>
              <a:rPr lang="en-US" altLang="ja-JP" sz="1600" dirty="0">
                <a:ea typeface="MS PGothic" panose="020B0600070205080204" pitchFamily="34" charset="-128"/>
                <a:cs typeface="Arial" panose="020B0604020202090204" pitchFamily="34" charset="0"/>
              </a:rPr>
              <a:t>≥</a:t>
            </a:r>
            <a:r>
              <a:rPr lang="en-US" altLang="ja-JP" sz="1600" dirty="0">
                <a:ea typeface="MS PGothic" panose="020B0600070205080204" pitchFamily="34" charset="-128"/>
              </a:rPr>
              <a:t> w(n)</a:t>
            </a:r>
            <a:endParaRPr lang="en-US" altLang="ja-JP" sz="1600" dirty="0">
              <a:ea typeface="MS PGothic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600" dirty="0">
              <a:ea typeface="MS PGothic" panose="020B0600070205080204" pitchFamily="34" charset="-128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2000" dirty="0">
                <a:ea typeface="MS PGothic" panose="020B0600070205080204" pitchFamily="34" charset="-128"/>
              </a:rPr>
              <a:t>i.e., </a:t>
            </a:r>
            <a:r>
              <a:rPr lang="en-US" altLang="en-US" i="1" dirty="0">
                <a:ea typeface="MS PGothic" panose="020B0600070205080204" pitchFamily="34" charset="-128"/>
              </a:rPr>
              <a:t>w</a:t>
            </a:r>
            <a:r>
              <a:rPr lang="en-US" altLang="en-US" sz="2000" i="1" dirty="0">
                <a:ea typeface="MS PGothic" panose="020B0600070205080204" pitchFamily="34" charset="-128"/>
              </a:rPr>
              <a:t>(n)</a:t>
            </a:r>
            <a:r>
              <a:rPr lang="en-US" altLang="en-US" sz="2000" dirty="0">
                <a:ea typeface="MS PGothic" panose="020B0600070205080204" pitchFamily="34" charset="-128"/>
              </a:rPr>
              <a:t> is non-decreasing along any path.</a:t>
            </a:r>
            <a:endParaRPr lang="en-US" altLang="en-US" sz="2000" dirty="0">
              <a:ea typeface="MS PGothic" panose="020B0600070205080204" pitchFamily="34" charset="-128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en-US" dirty="0">
              <a:ea typeface="MS PGothic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000" dirty="0">
              <a:ea typeface="MS PGothic" panose="020B0600070205080204" pitchFamily="34" charset="-128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2000" dirty="0">
                <a:solidFill>
                  <a:srgbClr val="FF0000"/>
                </a:solidFill>
                <a:latin typeface="Arial Regular" panose="020B0604020202090204" charset="0"/>
                <a:ea typeface="MS PGothic" panose="020B0600070205080204" pitchFamily="34" charset="-128"/>
                <a:cs typeface="Arial Regular" panose="020B0604020202090204" charset="0"/>
              </a:rPr>
              <a:t>Theorem</a:t>
            </a:r>
            <a:r>
              <a:rPr lang="en-US" altLang="en-US" sz="2000" dirty="0">
                <a:latin typeface="Arial Regular" panose="020B0604020202090204" charset="0"/>
                <a:ea typeface="MS PGothic" panose="020B0600070205080204" pitchFamily="34" charset="-128"/>
                <a:cs typeface="Arial Regular" panose="020B0604020202090204" charset="0"/>
              </a:rPr>
              <a:t>: </a:t>
            </a:r>
            <a:endParaRPr lang="en-US" altLang="en-US" sz="2000" dirty="0">
              <a:latin typeface="Arial Regular" panose="020B0604020202090204" charset="0"/>
              <a:ea typeface="MS PGothic" panose="020B0600070205080204" pitchFamily="34" charset="-128"/>
              <a:cs typeface="Arial Regular" panose="020B0604020202090204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 dirty="0">
                <a:latin typeface="Arial Regular" panose="020B0604020202090204" charset="0"/>
                <a:ea typeface="MS PGothic" panose="020B0600070205080204" pitchFamily="34" charset="-128"/>
                <a:cs typeface="Arial Regular" panose="020B0604020202090204" charset="0"/>
              </a:rPr>
              <a:t>     If </a:t>
            </a:r>
            <a:r>
              <a:rPr lang="en-US" altLang="en-US" sz="2000" i="1" dirty="0">
                <a:latin typeface="Arial Regular" panose="020B0604020202090204" charset="0"/>
                <a:ea typeface="MS PGothic" panose="020B0600070205080204" pitchFamily="34" charset="-128"/>
                <a:cs typeface="Arial Regular" panose="020B0604020202090204" charset="0"/>
              </a:rPr>
              <a:t>h(n)</a:t>
            </a:r>
            <a:r>
              <a:rPr lang="en-US" altLang="en-US" sz="2000" dirty="0">
                <a:latin typeface="Arial Regular" panose="020B0604020202090204" charset="0"/>
                <a:ea typeface="MS PGothic" panose="020B0600070205080204" pitchFamily="34" charset="-128"/>
                <a:cs typeface="Arial Regular" panose="020B0604020202090204" charset="0"/>
              </a:rPr>
              <a:t> is consistent, A</a:t>
            </a:r>
            <a:r>
              <a:rPr lang="en-US" altLang="en-US" sz="2000" i="1" dirty="0">
                <a:latin typeface="Arial Regular" panose="020B0604020202090204" charset="0"/>
                <a:ea typeface="MS PGothic" panose="020B0600070205080204" pitchFamily="34" charset="-128"/>
                <a:cs typeface="Arial Regular" panose="020B0604020202090204" charset="0"/>
              </a:rPr>
              <a:t>*</a:t>
            </a:r>
            <a:r>
              <a:rPr lang="en-US" altLang="en-US" sz="2000" dirty="0">
                <a:latin typeface="Arial Regular" panose="020B0604020202090204" charset="0"/>
                <a:ea typeface="MS PGothic" panose="020B0600070205080204" pitchFamily="34" charset="-128"/>
                <a:cs typeface="Arial Regular" panose="020B0604020202090204" charset="0"/>
              </a:rPr>
              <a:t> using GRAPH-SEARCH</a:t>
            </a:r>
            <a:r>
              <a:rPr lang="en-US" altLang="en-US" sz="2000" dirty="0">
                <a:latin typeface="Arial Regular" panose="020B0604020202090204" charset="0"/>
                <a:ea typeface="MS PGothic" panose="020B0600070205080204" pitchFamily="34" charset="-128"/>
                <a:cs typeface="Arial Regular" panose="020B0604020202090204" charset="0"/>
              </a:rPr>
              <a:t> is optimal.</a:t>
            </a:r>
            <a:endParaRPr lang="en-US" altLang="en-US" sz="2000" dirty="0">
              <a:latin typeface="Arial Regular" panose="020B0604020202090204" charset="0"/>
              <a:ea typeface="MS PGothic" panose="020B0600070205080204" pitchFamily="34" charset="-128"/>
              <a:cs typeface="Arial Regular" panose="020B0604020202090204" charset="0"/>
            </a:endParaRPr>
          </a:p>
        </p:txBody>
      </p:sp>
      <p:pic>
        <p:nvPicPr>
          <p:cNvPr id="36867" name="Picture 4" descr="consistency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712" y="2166780"/>
            <a:ext cx="1976438" cy="2100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 Box 5"/>
          <p:cNvSpPr txBox="1">
            <a:spLocks noChangeArrowheads="1"/>
          </p:cNvSpPr>
          <p:nvPr/>
        </p:nvSpPr>
        <p:spPr bwMode="auto">
          <a:xfrm>
            <a:off x="7987030" y="4338955"/>
            <a:ext cx="314896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8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8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8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8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8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8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8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8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8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1" dirty="0">
                <a:solidFill>
                  <a:srgbClr val="FF0000"/>
                </a:solidFill>
              </a:rPr>
              <a:t>It</a:t>
            </a:r>
            <a:r>
              <a:rPr lang="ja-JP" altLang="en-US" sz="1800" b="1">
                <a:solidFill>
                  <a:srgbClr val="FF0000"/>
                </a:solidFill>
              </a:rPr>
              <a:t>’</a:t>
            </a:r>
            <a:r>
              <a:rPr lang="en-US" altLang="ja-JP" sz="1800" b="1" dirty="0">
                <a:solidFill>
                  <a:srgbClr val="FF0000"/>
                </a:solidFill>
              </a:rPr>
              <a:t>s the triangle</a:t>
            </a:r>
            <a:endParaRPr lang="en-US" altLang="ja-JP" sz="1800" b="1" dirty="0">
              <a:solidFill>
                <a:srgbClr val="FF0000"/>
              </a:solidFill>
            </a:endParaRPr>
          </a:p>
          <a:p>
            <a:r>
              <a:rPr lang="en-US" altLang="en-US" sz="1800" b="1" dirty="0">
                <a:solidFill>
                  <a:srgbClr val="FF0000"/>
                </a:solidFill>
              </a:rPr>
              <a:t>inequality !</a:t>
            </a:r>
            <a:endParaRPr lang="en-US" altLang="en-US" sz="1800" b="1" dirty="0">
              <a:solidFill>
                <a:srgbClr val="FF0000"/>
              </a:solidFill>
            </a:endParaRPr>
          </a:p>
        </p:txBody>
      </p:sp>
      <p:sp>
        <p:nvSpPr>
          <p:cNvPr id="36869" name="Line 6"/>
          <p:cNvSpPr>
            <a:spLocks noChangeShapeType="1"/>
          </p:cNvSpPr>
          <p:nvPr/>
        </p:nvSpPr>
        <p:spPr bwMode="auto">
          <a:xfrm flipH="1">
            <a:off x="8377237" y="5896879"/>
            <a:ext cx="304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0" name="Text Box 7"/>
          <p:cNvSpPr txBox="1">
            <a:spLocks noChangeArrowheads="1"/>
          </p:cNvSpPr>
          <p:nvPr/>
        </p:nvSpPr>
        <p:spPr bwMode="auto">
          <a:xfrm>
            <a:off x="7429872" y="5179110"/>
            <a:ext cx="39239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8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8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8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8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8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8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8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8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8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FF0000"/>
                </a:solidFill>
              </a:rPr>
              <a:t>keeps all checked nodes</a:t>
            </a:r>
            <a:endParaRPr lang="en-US" altLang="en-US" sz="1800" dirty="0">
              <a:solidFill>
                <a:srgbClr val="FF0000"/>
              </a:solidFill>
            </a:endParaRPr>
          </a:p>
          <a:p>
            <a:r>
              <a:rPr lang="en-US" altLang="en-US" sz="1800" dirty="0">
                <a:solidFill>
                  <a:srgbClr val="FF0000"/>
                </a:solidFill>
              </a:rPr>
              <a:t>in memory to avoid repeated states</a:t>
            </a:r>
            <a:endParaRPr lang="en-US" altLang="en-US" sz="1800" dirty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reed.  Process the input in some order, myopically making irrevocable decisions.…"/>
          <p:cNvSpPr txBox="1">
            <a:spLocks noGrp="1"/>
          </p:cNvSpPr>
          <p:nvPr>
            <p:ph type="body" idx="1"/>
          </p:nvPr>
        </p:nvSpPr>
        <p:spPr>
          <a:xfrm>
            <a:off x="638175" y="916940"/>
            <a:ext cx="11012805" cy="43516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l">
              <a:buClr>
                <a:srgbClr val="000000"/>
              </a:buClr>
              <a:buFont typeface="Wingdings" panose="05000000000000000000" charset="0"/>
              <a:buChar char=""/>
            </a:pPr>
            <a:r>
              <a:rPr lang="en-US" dirty="0"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dirty="0">
                <a:latin typeface="Arial Regular" panose="020B0604020202090204" charset="0"/>
                <a:cs typeface="Arial Regular" panose="020B0604020202090204" charset="0"/>
              </a:rPr>
              <a:t>Greed</a:t>
            </a:r>
            <a:r>
              <a:rPr lang="en-US" dirty="0">
                <a:latin typeface="Arial Regular" panose="020B0604020202090204" charset="0"/>
                <a:cs typeface="Arial Regular" panose="020B0604020202090204" charset="0"/>
              </a:rPr>
              <a:t>y</a:t>
            </a:r>
            <a:r>
              <a:rPr dirty="0">
                <a:latin typeface="Arial Regular" panose="020B0604020202090204" charset="0"/>
                <a:cs typeface="Arial Regular" panose="020B0604020202090204" charset="0"/>
              </a:rPr>
              <a:t>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Regular" panose="020B0604020202090204" charset="0"/>
                <a:cs typeface="Arial Regular" panose="020B0604020202090204" charset="0"/>
              </a:rPr>
              <a:t>Process the input in some order, myopically making irrevocable decisions.</a:t>
            </a:r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Regular" panose="020B0604020202090204" charset="0"/>
                <a:cs typeface="Arial Regular" panose="020B0604020202090204" charset="0"/>
              </a:rPr>
            </a:br>
            <a:endParaRPr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 Regular" panose="020B0604020202090204" charset="0"/>
              <a:cs typeface="Arial Regular" panose="020B0604020202090204" charset="0"/>
            </a:endParaRPr>
          </a:p>
          <a:p>
            <a:pPr algn="l">
              <a:buClr>
                <a:srgbClr val="000000"/>
              </a:buClr>
              <a:buFont typeface="Wingdings" panose="05000000000000000000" charset="0"/>
              <a:buChar char=""/>
            </a:pPr>
            <a:r>
              <a:rPr lang="en-US" dirty="0"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dirty="0">
                <a:latin typeface="Arial Regular" panose="020B0604020202090204" charset="0"/>
                <a:cs typeface="Arial Regular" panose="020B0604020202090204" charset="0"/>
              </a:rPr>
              <a:t>Divide-and-conquer.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Regular" panose="020B0604020202090204" charset="0"/>
                <a:cs typeface="Arial Regular" panose="020B0604020202090204" charset="0"/>
              </a:rPr>
              <a:t>Break up a problem into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Arial Regular" panose="020B0604020202090204" charset="0"/>
                <a:cs typeface="Arial Regular" panose="020B0604020202090204" charset="0"/>
              </a:rPr>
              <a:t>independent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Regular" panose="020B0604020202090204" charset="0"/>
                <a:cs typeface="Arial Regular" panose="020B0604020202090204" charset="0"/>
              </a:rPr>
              <a:t> subproblems;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Regular" panose="020B0604020202090204" charset="0"/>
                <a:cs typeface="Arial Regular" panose="020B0604020202090204" charset="0"/>
              </a:rPr>
              <a:t>solve each subproblem; combine solutions to subproblems to form solution to original problem. </a:t>
            </a:r>
            <a:endParaRPr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 Regular" panose="020B0604020202090204" charset="0"/>
              <a:cs typeface="Arial Regular" panose="020B0604020202090204" charset="0"/>
            </a:endParaRPr>
          </a:p>
          <a:p>
            <a:pPr algn="l">
              <a:buClr>
                <a:srgbClr val="000000"/>
              </a:buClr>
              <a:buFont typeface="Wingdings" panose="05000000000000000000" charset="0"/>
              <a:buChar char=""/>
            </a:pPr>
            <a:endParaRPr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 Regular" panose="020B0604020202090204" charset="0"/>
              <a:cs typeface="Arial Regular" panose="020B0604020202090204" charset="0"/>
            </a:endParaRPr>
          </a:p>
          <a:p>
            <a:pPr algn="l">
              <a:buClr>
                <a:srgbClr val="000000"/>
              </a:buClr>
              <a:buFont typeface="Wingdings" panose="05000000000000000000" charset="0"/>
              <a:buChar char=""/>
            </a:pPr>
            <a:r>
              <a:rPr lang="en-US" dirty="0">
                <a:latin typeface="Arial Regular" panose="020B0604020202090204" charset="0"/>
                <a:cs typeface="Arial Regular" panose="020B0604020202090204" charset="0"/>
              </a:rPr>
              <a:t> Dynamic programming.  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Regular" panose="020B0604020202090204" charset="0"/>
                <a:cs typeface="Arial Regular" panose="020B0604020202090204" charset="0"/>
              </a:rPr>
              <a:t>Break up a problem into a series of </a:t>
            </a:r>
            <a:r>
              <a:rPr lang="en-US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Arial Regular" panose="020B0604020202090204" charset="0"/>
                <a:cs typeface="Arial Regular" panose="020B0604020202090204" charset="0"/>
              </a:rPr>
              <a:t>overlapping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Regular" panose="020B0604020202090204" charset="0"/>
                <a:cs typeface="Arial Regular" panose="020B0604020202090204" charset="0"/>
              </a:rPr>
              <a:t> subproblems; combine solutions to smaller subproblems to form solution to large subproblem.</a:t>
            </a:r>
            <a:endParaRPr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249761" y="6572250"/>
            <a:ext cx="122103" cy="17859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grpSp>
        <p:nvGrpSpPr>
          <p:cNvPr id="97" name="成组"/>
          <p:cNvGrpSpPr/>
          <p:nvPr/>
        </p:nvGrpSpPr>
        <p:grpSpPr>
          <a:xfrm>
            <a:off x="1843088" y="4314825"/>
            <a:ext cx="2043113" cy="1907380"/>
            <a:chOff x="13684" y="0"/>
            <a:chExt cx="2527657" cy="3009899"/>
          </a:xfrm>
        </p:grpSpPr>
        <p:sp>
          <p:nvSpPr>
            <p:cNvPr id="95" name="fancy name for…"/>
            <p:cNvSpPr/>
            <p:nvPr/>
          </p:nvSpPr>
          <p:spPr>
            <a:xfrm>
              <a:off x="607263" y="1782990"/>
              <a:ext cx="1934078" cy="1226909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sz="1265" dirty="0"/>
                <a:t>fancy name for</a:t>
              </a:r>
              <a:endParaRPr sz="1265" dirty="0"/>
            </a:p>
            <a:p>
              <a:pPr>
                <a:lnSpc>
                  <a:spcPct val="140000"/>
                </a:lnSpc>
              </a:pPr>
              <a:r>
                <a:rPr sz="1265" dirty="0"/>
                <a:t>caching intermediate results</a:t>
              </a:r>
              <a:endParaRPr sz="1265" dirty="0"/>
            </a:p>
            <a:p>
              <a:pPr>
                <a:lnSpc>
                  <a:spcPct val="140000"/>
                </a:lnSpc>
              </a:pPr>
              <a:r>
                <a:rPr sz="1265" dirty="0"/>
                <a:t>in a table for later reuse</a:t>
              </a:r>
              <a:endParaRPr sz="1265" dirty="0"/>
            </a:p>
          </p:txBody>
        </p:sp>
        <p:sp>
          <p:nvSpPr>
            <p:cNvPr id="96" name="线条"/>
            <p:cNvSpPr/>
            <p:nvPr/>
          </p:nvSpPr>
          <p:spPr>
            <a:xfrm>
              <a:off x="13684" y="0"/>
              <a:ext cx="831206" cy="164207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310">
                <a:defRPr sz="1200">
                  <a:solidFill>
                    <a:srgbClr val="000000"/>
                  </a:solidFill>
                </a:defRPr>
              </a:pPr>
              <a:endParaRPr sz="845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bldLvl="5" animBg="1" advAuto="0" build="p"/>
      <p:bldP spid="97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Observation.  Recursive algorithm is spectacularly slow because of overlapping subproblems  ⇒  exponential-time algorithm.…"/>
          <p:cNvSpPr txBox="1">
            <a:spLocks noGrp="1"/>
          </p:cNvSpPr>
          <p:nvPr>
            <p:ph type="body" idx="1"/>
          </p:nvPr>
        </p:nvSpPr>
        <p:spPr>
          <a:xfrm>
            <a:off x="581620" y="578387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Arial Regular" panose="020B0604020202090204" charset="0"/>
                <a:cs typeface="Arial Regular" panose="020B0604020202090204" charset="0"/>
              </a:rPr>
              <a:t>Observation.  </a:t>
            </a:r>
            <a:r>
              <a:rPr dirty="0">
                <a:solidFill>
                  <a:srgbClr val="000000"/>
                </a:solidFill>
                <a:latin typeface="Arial Regular" panose="020B0604020202090204" charset="0"/>
                <a:cs typeface="Arial Regular" panose="020B0604020202090204" charset="0"/>
              </a:rPr>
              <a:t>Recursive algorithm is spectacularly slow because of overlapping subproblems  </a:t>
            </a:r>
            <a:r>
              <a:rPr dirty="0">
                <a:solidFill>
                  <a:srgbClr val="000000"/>
                </a:solidFill>
                <a:latin typeface="Arial Regular" panose="020B0604020202090204" charset="0"/>
                <a:ea typeface="Times" panose="00000500000000020000"/>
                <a:cs typeface="Arial Regular" panose="020B0604020202090204" charset="0"/>
                <a:sym typeface="Times" panose="00000500000000020000"/>
              </a:rPr>
              <a:t>⇒</a:t>
            </a:r>
            <a:r>
              <a:rPr dirty="0">
                <a:solidFill>
                  <a:srgbClr val="000000"/>
                </a:solidFill>
                <a:latin typeface="Arial Regular" panose="020B0604020202090204" charset="0"/>
                <a:cs typeface="Arial Regular" panose="020B0604020202090204" charset="0"/>
              </a:rPr>
              <a:t>  exponential-time algorithm. </a:t>
            </a:r>
            <a:endParaRPr dirty="0">
              <a:solidFill>
                <a:srgbClr val="000000"/>
              </a:solidFill>
              <a:latin typeface="Arial Regular" panose="020B0604020202090204" charset="0"/>
              <a:cs typeface="Arial Regular" panose="020B0604020202090204" charset="0"/>
            </a:endParaRPr>
          </a:p>
          <a:p>
            <a:br>
              <a:rPr dirty="0">
                <a:solidFill>
                  <a:srgbClr val="000000"/>
                </a:solidFill>
                <a:latin typeface="Arial Regular" panose="020B0604020202090204" charset="0"/>
                <a:cs typeface="Arial Regular" panose="020B0604020202090204" charset="0"/>
              </a:rPr>
            </a:br>
            <a:r>
              <a:rPr dirty="0">
                <a:latin typeface="Arial Regular" panose="020B0604020202090204" charset="0"/>
                <a:cs typeface="Arial Regular" panose="020B0604020202090204" charset="0"/>
              </a:rPr>
              <a:t>Ex.  </a:t>
            </a:r>
            <a:r>
              <a:rPr dirty="0">
                <a:solidFill>
                  <a:srgbClr val="000000"/>
                </a:solidFill>
                <a:latin typeface="Arial Regular" panose="020B0604020202090204" charset="0"/>
                <a:cs typeface="Arial Regular" panose="020B0604020202090204" charset="0"/>
              </a:rPr>
              <a:t>Number of recursive calls for family of “layered” instances grows like Fibonacci sequence.</a:t>
            </a:r>
            <a:endParaRPr dirty="0">
              <a:solidFill>
                <a:srgbClr val="000000"/>
              </a:solidFill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31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223914" y="6572250"/>
            <a:ext cx="173798" cy="17859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grpSp>
        <p:nvGrpSpPr>
          <p:cNvPr id="340" name="成组"/>
          <p:cNvGrpSpPr/>
          <p:nvPr/>
        </p:nvGrpSpPr>
        <p:grpSpPr>
          <a:xfrm>
            <a:off x="2720578" y="3437930"/>
            <a:ext cx="4057651" cy="1909298"/>
            <a:chOff x="0" y="0"/>
            <a:chExt cx="5770881" cy="2715445"/>
          </a:xfrm>
        </p:grpSpPr>
        <p:sp>
          <p:nvSpPr>
            <p:cNvPr id="320" name="线条"/>
            <p:cNvSpPr/>
            <p:nvPr/>
          </p:nvSpPr>
          <p:spPr>
            <a:xfrm>
              <a:off x="0" y="2235200"/>
              <a:ext cx="5770881" cy="225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310">
                <a:defRPr sz="1200">
                  <a:solidFill>
                    <a:srgbClr val="000000"/>
                  </a:solidFill>
                </a:defRPr>
              </a:pPr>
              <a:endParaRPr sz="845"/>
            </a:p>
          </p:txBody>
        </p:sp>
        <p:sp>
          <p:nvSpPr>
            <p:cNvPr id="321" name="3"/>
            <p:cNvSpPr/>
            <p:nvPr/>
          </p:nvSpPr>
          <p:spPr>
            <a:xfrm>
              <a:off x="1968500" y="1054100"/>
              <a:ext cx="1485900" cy="291254"/>
            </a:xfrm>
            <a:prstGeom prst="rect">
              <a:avLst/>
            </a:pr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marL="61595" marR="61595" defTabSz="457200">
                <a:lnSpc>
                  <a:spcPct val="100000"/>
                </a:lnSpc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1265"/>
                <a:t>3</a:t>
              </a:r>
              <a:endParaRPr sz="1265"/>
            </a:p>
          </p:txBody>
        </p:sp>
        <p:sp>
          <p:nvSpPr>
            <p:cNvPr id="322" name="4"/>
            <p:cNvSpPr/>
            <p:nvPr/>
          </p:nvSpPr>
          <p:spPr>
            <a:xfrm>
              <a:off x="2959100" y="1485900"/>
              <a:ext cx="1476587" cy="295769"/>
            </a:xfrm>
            <a:prstGeom prst="rect">
              <a:avLst/>
            </a:pr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marL="61595" marR="61595" defTabSz="457200">
                <a:lnSpc>
                  <a:spcPct val="100000"/>
                </a:lnSpc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1265"/>
                <a:t>4</a:t>
              </a:r>
              <a:endParaRPr sz="1265"/>
            </a:p>
          </p:txBody>
        </p:sp>
        <p:grpSp>
          <p:nvGrpSpPr>
            <p:cNvPr id="335" name="成组"/>
            <p:cNvGrpSpPr/>
            <p:nvPr/>
          </p:nvGrpSpPr>
          <p:grpSpPr>
            <a:xfrm>
              <a:off x="0" y="0"/>
              <a:ext cx="5409636" cy="2232943"/>
              <a:chOff x="0" y="0"/>
              <a:chExt cx="5409635" cy="2232942"/>
            </a:xfrm>
          </p:grpSpPr>
          <p:sp>
            <p:nvSpPr>
              <p:cNvPr id="323" name="线条"/>
              <p:cNvSpPr/>
              <p:nvPr/>
            </p:nvSpPr>
            <p:spPr>
              <a:xfrm flipV="1">
                <a:off x="491286" y="0"/>
                <a:ext cx="2259" cy="223294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ysDot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1310">
                  <a:defRPr sz="1200">
                    <a:solidFill>
                      <a:srgbClr val="000000"/>
                    </a:solidFill>
                  </a:defRPr>
                </a:pPr>
                <a:endParaRPr sz="845"/>
              </a:p>
            </p:txBody>
          </p:sp>
          <p:sp>
            <p:nvSpPr>
              <p:cNvPr id="324" name="线条"/>
              <p:cNvSpPr/>
              <p:nvPr/>
            </p:nvSpPr>
            <p:spPr>
              <a:xfrm flipV="1">
                <a:off x="0" y="0"/>
                <a:ext cx="2258" cy="223294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ysDot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1310">
                  <a:defRPr sz="1200">
                    <a:solidFill>
                      <a:srgbClr val="000000"/>
                    </a:solidFill>
                  </a:defRPr>
                </a:pPr>
                <a:endParaRPr sz="845"/>
              </a:p>
            </p:txBody>
          </p:sp>
          <p:sp>
            <p:nvSpPr>
              <p:cNvPr id="325" name="线条"/>
              <p:cNvSpPr/>
              <p:nvPr/>
            </p:nvSpPr>
            <p:spPr>
              <a:xfrm flipV="1">
                <a:off x="1475471" y="0"/>
                <a:ext cx="2259" cy="223294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ysDot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1310">
                  <a:defRPr sz="1200">
                    <a:solidFill>
                      <a:srgbClr val="000000"/>
                    </a:solidFill>
                  </a:defRPr>
                </a:pPr>
                <a:endParaRPr sz="845"/>
              </a:p>
            </p:txBody>
          </p:sp>
          <p:sp>
            <p:nvSpPr>
              <p:cNvPr id="326" name="线条"/>
              <p:cNvSpPr/>
              <p:nvPr/>
            </p:nvSpPr>
            <p:spPr>
              <a:xfrm flipV="1">
                <a:off x="982573" y="0"/>
                <a:ext cx="2259" cy="223294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ysDot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1310">
                  <a:defRPr sz="1200">
                    <a:solidFill>
                      <a:srgbClr val="000000"/>
                    </a:solidFill>
                  </a:defRPr>
                </a:pPr>
                <a:endParaRPr sz="845"/>
              </a:p>
            </p:txBody>
          </p:sp>
          <p:sp>
            <p:nvSpPr>
              <p:cNvPr id="327" name="线条"/>
              <p:cNvSpPr/>
              <p:nvPr/>
            </p:nvSpPr>
            <p:spPr>
              <a:xfrm flipV="1">
                <a:off x="1966758" y="0"/>
                <a:ext cx="2259" cy="223294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ysDot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1310">
                  <a:defRPr sz="1200">
                    <a:solidFill>
                      <a:srgbClr val="000000"/>
                    </a:solidFill>
                  </a:defRPr>
                </a:pPr>
                <a:endParaRPr sz="845"/>
              </a:p>
            </p:txBody>
          </p:sp>
          <p:sp>
            <p:nvSpPr>
              <p:cNvPr id="328" name="线条"/>
              <p:cNvSpPr/>
              <p:nvPr/>
            </p:nvSpPr>
            <p:spPr>
              <a:xfrm flipV="1">
                <a:off x="3440619" y="0"/>
                <a:ext cx="2259" cy="223294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ysDot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1310">
                  <a:defRPr sz="1200">
                    <a:solidFill>
                      <a:srgbClr val="000000"/>
                    </a:solidFill>
                  </a:defRPr>
                </a:pPr>
                <a:endParaRPr sz="845"/>
              </a:p>
            </p:txBody>
          </p:sp>
          <p:sp>
            <p:nvSpPr>
              <p:cNvPr id="329" name="线条"/>
              <p:cNvSpPr/>
              <p:nvPr/>
            </p:nvSpPr>
            <p:spPr>
              <a:xfrm flipV="1">
                <a:off x="2949332" y="0"/>
                <a:ext cx="2259" cy="223294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ysDot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1310">
                  <a:defRPr sz="1200">
                    <a:solidFill>
                      <a:srgbClr val="000000"/>
                    </a:solidFill>
                  </a:defRPr>
                </a:pPr>
                <a:endParaRPr sz="845"/>
              </a:p>
            </p:txBody>
          </p:sp>
          <p:sp>
            <p:nvSpPr>
              <p:cNvPr id="330" name="线条"/>
              <p:cNvSpPr/>
              <p:nvPr/>
            </p:nvSpPr>
            <p:spPr>
              <a:xfrm flipV="1">
                <a:off x="4423192" y="0"/>
                <a:ext cx="2259" cy="223294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ysDot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1310">
                  <a:defRPr sz="1200">
                    <a:solidFill>
                      <a:srgbClr val="000000"/>
                    </a:solidFill>
                  </a:defRPr>
                </a:pPr>
                <a:endParaRPr sz="845"/>
              </a:p>
            </p:txBody>
          </p:sp>
          <p:sp>
            <p:nvSpPr>
              <p:cNvPr id="331" name="线条"/>
              <p:cNvSpPr/>
              <p:nvPr/>
            </p:nvSpPr>
            <p:spPr>
              <a:xfrm flipV="1">
                <a:off x="3931905" y="0"/>
                <a:ext cx="2259" cy="223294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ysDot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1310">
                  <a:defRPr sz="1200">
                    <a:solidFill>
                      <a:srgbClr val="000000"/>
                    </a:solidFill>
                  </a:defRPr>
                </a:pPr>
                <a:endParaRPr sz="845"/>
              </a:p>
            </p:txBody>
          </p:sp>
          <p:sp>
            <p:nvSpPr>
              <p:cNvPr id="332" name="线条"/>
              <p:cNvSpPr/>
              <p:nvPr/>
            </p:nvSpPr>
            <p:spPr>
              <a:xfrm flipV="1">
                <a:off x="5407377" y="0"/>
                <a:ext cx="2259" cy="223294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ysDot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1310">
                  <a:defRPr sz="1200">
                    <a:solidFill>
                      <a:srgbClr val="000000"/>
                    </a:solidFill>
                  </a:defRPr>
                </a:pPr>
                <a:endParaRPr sz="845"/>
              </a:p>
            </p:txBody>
          </p:sp>
          <p:sp>
            <p:nvSpPr>
              <p:cNvPr id="333" name="线条"/>
              <p:cNvSpPr/>
              <p:nvPr/>
            </p:nvSpPr>
            <p:spPr>
              <a:xfrm flipV="1">
                <a:off x="4916090" y="0"/>
                <a:ext cx="2259" cy="223294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ysDot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1310">
                  <a:defRPr sz="1200">
                    <a:solidFill>
                      <a:srgbClr val="000000"/>
                    </a:solidFill>
                  </a:defRPr>
                </a:pPr>
                <a:endParaRPr sz="845"/>
              </a:p>
            </p:txBody>
          </p:sp>
          <p:sp>
            <p:nvSpPr>
              <p:cNvPr id="334" name="线条"/>
              <p:cNvSpPr/>
              <p:nvPr/>
            </p:nvSpPr>
            <p:spPr>
              <a:xfrm flipV="1">
                <a:off x="2458045" y="0"/>
                <a:ext cx="2259" cy="223294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ysDot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1310">
                  <a:defRPr sz="1200">
                    <a:solidFill>
                      <a:srgbClr val="000000"/>
                    </a:solidFill>
                  </a:defRPr>
                </a:pPr>
                <a:endParaRPr sz="845"/>
              </a:p>
            </p:txBody>
          </p:sp>
        </p:grpSp>
        <p:sp>
          <p:nvSpPr>
            <p:cNvPr id="336" name="5"/>
            <p:cNvSpPr/>
            <p:nvPr/>
          </p:nvSpPr>
          <p:spPr>
            <a:xfrm>
              <a:off x="3937000" y="1930400"/>
              <a:ext cx="1474329" cy="295769"/>
            </a:xfrm>
            <a:prstGeom prst="rect">
              <a:avLst/>
            </a:pr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marL="61595" marR="61595" defTabSz="457200">
                <a:lnSpc>
                  <a:spcPct val="100000"/>
                </a:lnSpc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1265"/>
                <a:t>5</a:t>
              </a:r>
              <a:endParaRPr sz="1265"/>
            </a:p>
          </p:txBody>
        </p:sp>
        <p:sp>
          <p:nvSpPr>
            <p:cNvPr id="337" name="1"/>
            <p:cNvSpPr/>
            <p:nvPr/>
          </p:nvSpPr>
          <p:spPr>
            <a:xfrm>
              <a:off x="12700" y="215900"/>
              <a:ext cx="1474329" cy="298027"/>
            </a:xfrm>
            <a:prstGeom prst="rect">
              <a:avLst/>
            </a:pr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marL="61595" marR="61595" defTabSz="457200">
                <a:lnSpc>
                  <a:spcPct val="100000"/>
                </a:lnSpc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1265"/>
                <a:t>1</a:t>
              </a:r>
              <a:endParaRPr sz="1265"/>
            </a:p>
          </p:txBody>
        </p:sp>
        <p:sp>
          <p:nvSpPr>
            <p:cNvPr id="338" name="2"/>
            <p:cNvSpPr/>
            <p:nvPr/>
          </p:nvSpPr>
          <p:spPr>
            <a:xfrm>
              <a:off x="990600" y="647700"/>
              <a:ext cx="1472072" cy="295769"/>
            </a:xfrm>
            <a:prstGeom prst="rect">
              <a:avLst/>
            </a:pr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marL="61595" marR="61595" defTabSz="457200">
                <a:lnSpc>
                  <a:spcPct val="100000"/>
                </a:lnSpc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1265"/>
                <a:t>2</a:t>
              </a:r>
              <a:endParaRPr sz="1265"/>
            </a:p>
          </p:txBody>
        </p:sp>
        <p:sp>
          <p:nvSpPr>
            <p:cNvPr id="339" name="p(1) = 0, p(j) = j-2"/>
            <p:cNvSpPr txBox="1"/>
            <p:nvPr/>
          </p:nvSpPr>
          <p:spPr>
            <a:xfrm>
              <a:off x="1752600" y="2438400"/>
              <a:ext cx="2215991" cy="2770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 panose="020B0600040502020204"/>
                  <a:ea typeface="Lucida Grande" panose="020B0600040502020204"/>
                  <a:cs typeface="Lucida Grande" panose="020B0600040502020204"/>
                  <a:sym typeface="Lucida Grande" panose="020B0600040502020204"/>
                </a:defRPr>
              </a:lvl1pPr>
            </a:lstStyle>
            <a:p>
              <a:r>
                <a:rPr sz="1265" dirty="0"/>
                <a:t>p(1) = 0, p(j) = j-2</a:t>
              </a:r>
              <a:endParaRPr sz="1265" dirty="0"/>
            </a:p>
          </p:txBody>
        </p:sp>
      </p:grpSp>
      <p:grpSp>
        <p:nvGrpSpPr>
          <p:cNvPr id="371" name="成组"/>
          <p:cNvGrpSpPr/>
          <p:nvPr/>
        </p:nvGrpSpPr>
        <p:grpSpPr>
          <a:xfrm>
            <a:off x="7310438" y="3098601"/>
            <a:ext cx="2938913" cy="3152180"/>
            <a:chOff x="0" y="0"/>
            <a:chExt cx="4179786" cy="4483100"/>
          </a:xfrm>
        </p:grpSpPr>
        <p:sp>
          <p:nvSpPr>
            <p:cNvPr id="341" name="4"/>
            <p:cNvSpPr/>
            <p:nvPr/>
          </p:nvSpPr>
          <p:spPr>
            <a:xfrm>
              <a:off x="1219200" y="660400"/>
              <a:ext cx="306287" cy="306330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marL="61595" marR="61595" defTabSz="457200"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sz="985"/>
                <a:t>4</a:t>
              </a:r>
              <a:endParaRPr sz="985"/>
            </a:p>
          </p:txBody>
        </p:sp>
        <p:sp>
          <p:nvSpPr>
            <p:cNvPr id="342" name="线条"/>
            <p:cNvSpPr/>
            <p:nvPr/>
          </p:nvSpPr>
          <p:spPr>
            <a:xfrm flipH="1">
              <a:off x="1485900" y="215900"/>
              <a:ext cx="1008194" cy="497786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3180" marR="43180" defTabSz="321310">
                <a:defRPr sz="1400">
                  <a:solidFill>
                    <a:srgbClr val="000000"/>
                  </a:solidFill>
                </a:defRPr>
              </a:pPr>
              <a:endParaRPr sz="985"/>
            </a:p>
          </p:txBody>
        </p:sp>
        <p:sp>
          <p:nvSpPr>
            <p:cNvPr id="343" name="3"/>
            <p:cNvSpPr/>
            <p:nvPr/>
          </p:nvSpPr>
          <p:spPr>
            <a:xfrm>
              <a:off x="3467100" y="660400"/>
              <a:ext cx="306287" cy="306330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marL="61595" marR="61595" defTabSz="457200"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sz="985"/>
                <a:t>3</a:t>
              </a:r>
              <a:endParaRPr sz="985"/>
            </a:p>
          </p:txBody>
        </p:sp>
        <p:sp>
          <p:nvSpPr>
            <p:cNvPr id="344" name="线条"/>
            <p:cNvSpPr/>
            <p:nvPr/>
          </p:nvSpPr>
          <p:spPr>
            <a:xfrm>
              <a:off x="2705100" y="215900"/>
              <a:ext cx="804003" cy="497785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3180" marR="43180" defTabSz="321310">
                <a:defRPr sz="1400">
                  <a:solidFill>
                    <a:srgbClr val="000000"/>
                  </a:solidFill>
                </a:defRPr>
              </a:pPr>
              <a:endParaRPr sz="985"/>
            </a:p>
          </p:txBody>
        </p:sp>
        <p:sp>
          <p:nvSpPr>
            <p:cNvPr id="345" name="3"/>
            <p:cNvSpPr/>
            <p:nvPr/>
          </p:nvSpPr>
          <p:spPr>
            <a:xfrm>
              <a:off x="609600" y="1384300"/>
              <a:ext cx="306287" cy="306330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marL="61595" marR="61595" defTabSz="457200"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sz="985"/>
                <a:t>3</a:t>
              </a:r>
              <a:endParaRPr sz="985"/>
            </a:p>
          </p:txBody>
        </p:sp>
        <p:sp>
          <p:nvSpPr>
            <p:cNvPr id="346" name="线条"/>
            <p:cNvSpPr/>
            <p:nvPr/>
          </p:nvSpPr>
          <p:spPr>
            <a:xfrm flipH="1">
              <a:off x="762000" y="927100"/>
              <a:ext cx="504097" cy="453113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3180" marR="43180" defTabSz="321310">
                <a:defRPr sz="1400">
                  <a:solidFill>
                    <a:srgbClr val="000000"/>
                  </a:solidFill>
                </a:defRPr>
              </a:pPr>
              <a:endParaRPr sz="985"/>
            </a:p>
          </p:txBody>
        </p:sp>
        <p:sp>
          <p:nvSpPr>
            <p:cNvPr id="347" name="2"/>
            <p:cNvSpPr/>
            <p:nvPr/>
          </p:nvSpPr>
          <p:spPr>
            <a:xfrm>
              <a:off x="1841500" y="1384300"/>
              <a:ext cx="306287" cy="306330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marL="61595" marR="61595" defTabSz="457200"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sz="985"/>
                <a:t>2</a:t>
              </a:r>
              <a:endParaRPr sz="985"/>
            </a:p>
          </p:txBody>
        </p:sp>
        <p:sp>
          <p:nvSpPr>
            <p:cNvPr id="348" name="线条"/>
            <p:cNvSpPr/>
            <p:nvPr/>
          </p:nvSpPr>
          <p:spPr>
            <a:xfrm>
              <a:off x="1485900" y="927100"/>
              <a:ext cx="504098" cy="453113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3180" marR="43180" defTabSz="321310">
                <a:defRPr sz="1400">
                  <a:solidFill>
                    <a:srgbClr val="000000"/>
                  </a:solidFill>
                </a:defRPr>
              </a:pPr>
              <a:endParaRPr sz="985"/>
            </a:p>
          </p:txBody>
        </p:sp>
        <p:sp>
          <p:nvSpPr>
            <p:cNvPr id="349" name="2"/>
            <p:cNvSpPr/>
            <p:nvPr/>
          </p:nvSpPr>
          <p:spPr>
            <a:xfrm>
              <a:off x="3060700" y="1384300"/>
              <a:ext cx="306287" cy="306330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marL="61595" marR="61595" defTabSz="457200"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sz="985"/>
                <a:t>2</a:t>
              </a:r>
              <a:endParaRPr sz="985"/>
            </a:p>
          </p:txBody>
        </p:sp>
        <p:sp>
          <p:nvSpPr>
            <p:cNvPr id="350" name="线条"/>
            <p:cNvSpPr/>
            <p:nvPr/>
          </p:nvSpPr>
          <p:spPr>
            <a:xfrm flipH="1">
              <a:off x="3213100" y="927100"/>
              <a:ext cx="299907" cy="453113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3180" marR="43180" defTabSz="321310">
                <a:defRPr sz="1400">
                  <a:solidFill>
                    <a:srgbClr val="000000"/>
                  </a:solidFill>
                </a:defRPr>
              </a:pPr>
              <a:endParaRPr sz="985"/>
            </a:p>
          </p:txBody>
        </p:sp>
        <p:sp>
          <p:nvSpPr>
            <p:cNvPr id="351" name="1"/>
            <p:cNvSpPr/>
            <p:nvPr/>
          </p:nvSpPr>
          <p:spPr>
            <a:xfrm>
              <a:off x="3873500" y="1384300"/>
              <a:ext cx="306287" cy="306330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marL="61595" marR="61595" defTabSz="457200"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sz="985"/>
                <a:t>1</a:t>
              </a:r>
              <a:endParaRPr sz="985"/>
            </a:p>
          </p:txBody>
        </p:sp>
        <p:sp>
          <p:nvSpPr>
            <p:cNvPr id="352" name="线条"/>
            <p:cNvSpPr/>
            <p:nvPr/>
          </p:nvSpPr>
          <p:spPr>
            <a:xfrm>
              <a:off x="3733800" y="927100"/>
              <a:ext cx="299907" cy="453113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3180" marR="43180" defTabSz="321310">
                <a:defRPr sz="1400">
                  <a:solidFill>
                    <a:srgbClr val="000000"/>
                  </a:solidFill>
                </a:defRPr>
              </a:pPr>
              <a:endParaRPr sz="985"/>
            </a:p>
          </p:txBody>
        </p:sp>
        <p:sp>
          <p:nvSpPr>
            <p:cNvPr id="353" name="2"/>
            <p:cNvSpPr/>
            <p:nvPr/>
          </p:nvSpPr>
          <p:spPr>
            <a:xfrm>
              <a:off x="304800" y="2095500"/>
              <a:ext cx="306287" cy="306330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marL="61595" marR="61595" defTabSz="457200"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sz="985"/>
                <a:t>2</a:t>
              </a:r>
              <a:endParaRPr sz="985"/>
            </a:p>
          </p:txBody>
        </p:sp>
        <p:sp>
          <p:nvSpPr>
            <p:cNvPr id="354" name="线条"/>
            <p:cNvSpPr/>
            <p:nvPr/>
          </p:nvSpPr>
          <p:spPr>
            <a:xfrm flipH="1">
              <a:off x="457200" y="1638300"/>
              <a:ext cx="197811" cy="453113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3180" marR="43180" defTabSz="321310">
                <a:defRPr sz="1400">
                  <a:solidFill>
                    <a:srgbClr val="000000"/>
                  </a:solidFill>
                </a:defRPr>
              </a:pPr>
              <a:endParaRPr sz="985"/>
            </a:p>
          </p:txBody>
        </p:sp>
        <p:sp>
          <p:nvSpPr>
            <p:cNvPr id="355" name="1"/>
            <p:cNvSpPr/>
            <p:nvPr/>
          </p:nvSpPr>
          <p:spPr>
            <a:xfrm>
              <a:off x="914400" y="2095500"/>
              <a:ext cx="306287" cy="306330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marL="61595" marR="61595" defTabSz="457200"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sz="985"/>
                <a:t>1</a:t>
              </a:r>
              <a:endParaRPr sz="985"/>
            </a:p>
          </p:txBody>
        </p:sp>
        <p:sp>
          <p:nvSpPr>
            <p:cNvPr id="356" name="线条"/>
            <p:cNvSpPr/>
            <p:nvPr/>
          </p:nvSpPr>
          <p:spPr>
            <a:xfrm>
              <a:off x="876300" y="1638300"/>
              <a:ext cx="197811" cy="453113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3180" marR="43180" defTabSz="321310">
                <a:defRPr sz="1400">
                  <a:solidFill>
                    <a:srgbClr val="000000"/>
                  </a:solidFill>
                </a:defRPr>
              </a:pPr>
              <a:endParaRPr sz="985"/>
            </a:p>
          </p:txBody>
        </p:sp>
        <p:sp>
          <p:nvSpPr>
            <p:cNvPr id="357" name="1"/>
            <p:cNvSpPr/>
            <p:nvPr/>
          </p:nvSpPr>
          <p:spPr>
            <a:xfrm>
              <a:off x="0" y="2806700"/>
              <a:ext cx="306287" cy="306330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marL="61595" marR="61595" defTabSz="457200"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sz="985"/>
                <a:t>1</a:t>
              </a:r>
              <a:endParaRPr sz="985"/>
            </a:p>
          </p:txBody>
        </p:sp>
        <p:sp>
          <p:nvSpPr>
            <p:cNvPr id="358" name="线条"/>
            <p:cNvSpPr/>
            <p:nvPr/>
          </p:nvSpPr>
          <p:spPr>
            <a:xfrm flipH="1">
              <a:off x="152400" y="2362200"/>
              <a:ext cx="197811" cy="453113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3180" marR="43180" defTabSz="321310">
                <a:defRPr sz="1400">
                  <a:solidFill>
                    <a:srgbClr val="000000"/>
                  </a:solidFill>
                </a:defRPr>
              </a:pPr>
              <a:endParaRPr sz="985"/>
            </a:p>
          </p:txBody>
        </p:sp>
        <p:sp>
          <p:nvSpPr>
            <p:cNvPr id="359" name="0"/>
            <p:cNvSpPr/>
            <p:nvPr/>
          </p:nvSpPr>
          <p:spPr>
            <a:xfrm>
              <a:off x="609600" y="2806700"/>
              <a:ext cx="306287" cy="306330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marL="61595" marR="61595" defTabSz="457200"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sz="985"/>
                <a:t>0</a:t>
              </a:r>
              <a:endParaRPr sz="985"/>
            </a:p>
          </p:txBody>
        </p:sp>
        <p:sp>
          <p:nvSpPr>
            <p:cNvPr id="360" name="线条"/>
            <p:cNvSpPr/>
            <p:nvPr/>
          </p:nvSpPr>
          <p:spPr>
            <a:xfrm>
              <a:off x="571500" y="2362200"/>
              <a:ext cx="197811" cy="453113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3180" marR="43180" defTabSz="321310">
                <a:defRPr sz="1400">
                  <a:solidFill>
                    <a:srgbClr val="000000"/>
                  </a:solidFill>
                </a:defRPr>
              </a:pPr>
              <a:endParaRPr sz="985"/>
            </a:p>
          </p:txBody>
        </p:sp>
        <p:sp>
          <p:nvSpPr>
            <p:cNvPr id="361" name="1"/>
            <p:cNvSpPr/>
            <p:nvPr/>
          </p:nvSpPr>
          <p:spPr>
            <a:xfrm>
              <a:off x="1524000" y="2095500"/>
              <a:ext cx="306287" cy="306330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marL="61595" marR="61595" defTabSz="457200"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sz="985"/>
                <a:t>1</a:t>
              </a:r>
              <a:endParaRPr sz="985"/>
            </a:p>
          </p:txBody>
        </p:sp>
        <p:sp>
          <p:nvSpPr>
            <p:cNvPr id="362" name="线条"/>
            <p:cNvSpPr/>
            <p:nvPr/>
          </p:nvSpPr>
          <p:spPr>
            <a:xfrm flipH="1">
              <a:off x="1689100" y="1638300"/>
              <a:ext cx="197811" cy="453113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3180" marR="43180" defTabSz="321310">
                <a:defRPr sz="1400">
                  <a:solidFill>
                    <a:srgbClr val="000000"/>
                  </a:solidFill>
                </a:defRPr>
              </a:pPr>
              <a:endParaRPr sz="985"/>
            </a:p>
          </p:txBody>
        </p:sp>
        <p:sp>
          <p:nvSpPr>
            <p:cNvPr id="363" name="0"/>
            <p:cNvSpPr/>
            <p:nvPr/>
          </p:nvSpPr>
          <p:spPr>
            <a:xfrm>
              <a:off x="2146300" y="2095500"/>
              <a:ext cx="306287" cy="306330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marL="61595" marR="61595" defTabSz="457200"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sz="985"/>
                <a:t>0</a:t>
              </a:r>
              <a:endParaRPr sz="985"/>
            </a:p>
          </p:txBody>
        </p:sp>
        <p:sp>
          <p:nvSpPr>
            <p:cNvPr id="364" name="线条"/>
            <p:cNvSpPr/>
            <p:nvPr/>
          </p:nvSpPr>
          <p:spPr>
            <a:xfrm>
              <a:off x="2095500" y="1638300"/>
              <a:ext cx="197811" cy="453113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3180" marR="43180" defTabSz="321310">
                <a:defRPr sz="1400">
                  <a:solidFill>
                    <a:srgbClr val="000000"/>
                  </a:solidFill>
                </a:defRPr>
              </a:pPr>
              <a:endParaRPr sz="985"/>
            </a:p>
          </p:txBody>
        </p:sp>
        <p:sp>
          <p:nvSpPr>
            <p:cNvPr id="365" name="1"/>
            <p:cNvSpPr/>
            <p:nvPr/>
          </p:nvSpPr>
          <p:spPr>
            <a:xfrm>
              <a:off x="2755900" y="2095500"/>
              <a:ext cx="306287" cy="306330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marL="61595" marR="61595" defTabSz="457200"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sz="985"/>
                <a:t>1</a:t>
              </a:r>
              <a:endParaRPr sz="985"/>
            </a:p>
          </p:txBody>
        </p:sp>
        <p:sp>
          <p:nvSpPr>
            <p:cNvPr id="366" name="线条"/>
            <p:cNvSpPr/>
            <p:nvPr/>
          </p:nvSpPr>
          <p:spPr>
            <a:xfrm flipH="1">
              <a:off x="2908300" y="1638300"/>
              <a:ext cx="197811" cy="453113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3180" marR="43180" defTabSz="321310">
                <a:defRPr sz="1400">
                  <a:solidFill>
                    <a:srgbClr val="000000"/>
                  </a:solidFill>
                </a:defRPr>
              </a:pPr>
              <a:endParaRPr sz="985"/>
            </a:p>
          </p:txBody>
        </p:sp>
        <p:sp>
          <p:nvSpPr>
            <p:cNvPr id="367" name="0"/>
            <p:cNvSpPr/>
            <p:nvPr/>
          </p:nvSpPr>
          <p:spPr>
            <a:xfrm>
              <a:off x="3365500" y="2095500"/>
              <a:ext cx="306287" cy="306330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marL="61595" marR="61595" defTabSz="457200"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sz="985"/>
                <a:t>0</a:t>
              </a:r>
              <a:endParaRPr sz="985"/>
            </a:p>
          </p:txBody>
        </p:sp>
        <p:sp>
          <p:nvSpPr>
            <p:cNvPr id="368" name="线条"/>
            <p:cNvSpPr/>
            <p:nvPr/>
          </p:nvSpPr>
          <p:spPr>
            <a:xfrm>
              <a:off x="3327400" y="1638300"/>
              <a:ext cx="197811" cy="453113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3180" marR="43180" defTabSz="321310">
                <a:defRPr sz="1400">
                  <a:solidFill>
                    <a:srgbClr val="000000"/>
                  </a:solidFill>
                </a:defRPr>
              </a:pPr>
              <a:endParaRPr sz="985"/>
            </a:p>
          </p:txBody>
        </p:sp>
        <p:sp>
          <p:nvSpPr>
            <p:cNvPr id="369" name="recursion tree"/>
            <p:cNvSpPr/>
            <p:nvPr/>
          </p:nvSpPr>
          <p:spPr>
            <a:xfrm>
              <a:off x="2226964" y="321310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 panose="020B0600040502020204"/>
                  <a:ea typeface="Lucida Grande" panose="020B0600040502020204"/>
                  <a:cs typeface="Lucida Grande" panose="020B0600040502020204"/>
                  <a:sym typeface="Lucida Grande" panose="020B0600040502020204"/>
                </a:defRPr>
              </a:lvl1pPr>
            </a:lstStyle>
            <a:p>
              <a:r>
                <a:rPr sz="1265"/>
                <a:t>recursion tree</a:t>
              </a:r>
              <a:endParaRPr sz="1265"/>
            </a:p>
          </p:txBody>
        </p:sp>
        <p:sp>
          <p:nvSpPr>
            <p:cNvPr id="370" name="5"/>
            <p:cNvSpPr/>
            <p:nvPr/>
          </p:nvSpPr>
          <p:spPr>
            <a:xfrm>
              <a:off x="2451100" y="0"/>
              <a:ext cx="306287" cy="306330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marL="61595" marR="61595" defTabSz="457200"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sz="985"/>
                <a:t>5</a:t>
              </a:r>
              <a:endParaRPr sz="985"/>
            </a:p>
          </p:txBody>
        </p:sp>
      </p:grpSp>
      <p:sp>
        <p:nvSpPr>
          <p:cNvPr id="58" name="1"/>
          <p:cNvSpPr/>
          <p:nvPr/>
        </p:nvSpPr>
        <p:spPr>
          <a:xfrm>
            <a:off x="1775004" y="3638534"/>
            <a:ext cx="750439" cy="160734"/>
          </a:xfrm>
          <a:prstGeom prst="rect">
            <a:avLst/>
          </a:prstGeom>
          <a:solidFill>
            <a:srgbClr val="CBCBCB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marL="61595" marR="61595" defTabSz="457200">
              <a:lnSpc>
                <a:spcPct val="100000"/>
              </a:lnSpc>
              <a:defRPr sz="1800" baseline="-17000">
                <a:solidFill>
                  <a:srgbClr val="000000"/>
                </a:solidFill>
              </a:defRPr>
            </a:lvl1pPr>
          </a:lstStyle>
          <a:p>
            <a:r>
              <a:rPr sz="1265"/>
              <a:t>1</a:t>
            </a:r>
            <a:endParaRPr sz="1265"/>
          </a:p>
        </p:txBody>
      </p:sp>
      <p:sp>
        <p:nvSpPr>
          <p:cNvPr id="59" name="1"/>
          <p:cNvSpPr/>
          <p:nvPr/>
        </p:nvSpPr>
        <p:spPr>
          <a:xfrm>
            <a:off x="1775003" y="3911203"/>
            <a:ext cx="750439" cy="160734"/>
          </a:xfrm>
          <a:prstGeom prst="rect">
            <a:avLst/>
          </a:prstGeom>
          <a:solidFill>
            <a:srgbClr val="CBCBCB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marL="61595" marR="61595" defTabSz="457200">
              <a:lnSpc>
                <a:spcPct val="100000"/>
              </a:lnSpc>
              <a:defRPr sz="1800" baseline="-17000">
                <a:solidFill>
                  <a:srgbClr val="000000"/>
                </a:solidFill>
              </a:defRPr>
            </a:lvl1pPr>
          </a:lstStyle>
          <a:p>
            <a:r>
              <a:rPr lang="en-US" altLang="zh-CN" sz="1265" dirty="0"/>
              <a:t>2</a:t>
            </a:r>
            <a:endParaRPr sz="1265" dirty="0"/>
          </a:p>
        </p:txBody>
      </p:sp>
      <p:sp>
        <p:nvSpPr>
          <p:cNvPr id="60" name="1"/>
          <p:cNvSpPr/>
          <p:nvPr/>
        </p:nvSpPr>
        <p:spPr>
          <a:xfrm>
            <a:off x="1774579" y="4206959"/>
            <a:ext cx="750439" cy="160734"/>
          </a:xfrm>
          <a:prstGeom prst="rect">
            <a:avLst/>
          </a:prstGeom>
          <a:solidFill>
            <a:srgbClr val="CBCBCB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marL="61595" marR="61595" defTabSz="457200">
              <a:lnSpc>
                <a:spcPct val="100000"/>
              </a:lnSpc>
              <a:defRPr sz="1800" baseline="-17000">
                <a:solidFill>
                  <a:srgbClr val="000000"/>
                </a:solidFill>
              </a:defRPr>
            </a:lvl1pPr>
          </a:lstStyle>
          <a:p>
            <a:r>
              <a:rPr lang="en-US" altLang="zh-CN" sz="1265" dirty="0"/>
              <a:t>3</a:t>
            </a:r>
            <a:endParaRPr sz="1265" dirty="0"/>
          </a:p>
        </p:txBody>
      </p:sp>
      <p:sp>
        <p:nvSpPr>
          <p:cNvPr id="61" name="1"/>
          <p:cNvSpPr/>
          <p:nvPr/>
        </p:nvSpPr>
        <p:spPr>
          <a:xfrm>
            <a:off x="1774579" y="4506317"/>
            <a:ext cx="750439" cy="160734"/>
          </a:xfrm>
          <a:prstGeom prst="rect">
            <a:avLst/>
          </a:prstGeom>
          <a:solidFill>
            <a:srgbClr val="CBCBCB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marL="61595" marR="61595" defTabSz="457200">
              <a:lnSpc>
                <a:spcPct val="100000"/>
              </a:lnSpc>
              <a:defRPr sz="1800" baseline="-17000">
                <a:solidFill>
                  <a:srgbClr val="000000"/>
                </a:solidFill>
              </a:defRPr>
            </a:lvl1pPr>
          </a:lstStyle>
          <a:p>
            <a:r>
              <a:rPr lang="en-US" altLang="zh-CN" sz="1265" dirty="0"/>
              <a:t>4</a:t>
            </a:r>
            <a:endParaRPr sz="1265" dirty="0"/>
          </a:p>
        </p:txBody>
      </p:sp>
      <p:sp>
        <p:nvSpPr>
          <p:cNvPr id="62" name="1"/>
          <p:cNvSpPr/>
          <p:nvPr/>
        </p:nvSpPr>
        <p:spPr>
          <a:xfrm>
            <a:off x="1774579" y="4811804"/>
            <a:ext cx="750439" cy="160734"/>
          </a:xfrm>
          <a:prstGeom prst="rect">
            <a:avLst/>
          </a:prstGeom>
          <a:solidFill>
            <a:srgbClr val="CBCBCB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marL="61595" marR="61595" defTabSz="457200">
              <a:lnSpc>
                <a:spcPct val="100000"/>
              </a:lnSpc>
              <a:defRPr sz="1800" baseline="-17000">
                <a:solidFill>
                  <a:srgbClr val="000000"/>
                </a:solidFill>
              </a:defRPr>
            </a:lvl1pPr>
          </a:lstStyle>
          <a:p>
            <a:r>
              <a:rPr lang="en-US" altLang="zh-CN" sz="1265" dirty="0"/>
              <a:t>5</a:t>
            </a:r>
            <a:endParaRPr sz="1265" dirty="0"/>
          </a:p>
        </p:txBody>
      </p:sp>
      <p:pic>
        <p:nvPicPr>
          <p:cNvPr id="63" name="revenue.pdf" descr="revenue.p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660000">
            <a:off x="1967218" y="3311584"/>
            <a:ext cx="367808" cy="291040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 advAuto="0" build="p"/>
      <p:bldP spid="340" grpId="0" animBg="1" advAuto="0"/>
      <p:bldP spid="371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House coloring problem"/>
          <p:cNvSpPr txBox="1">
            <a:spLocks noGrp="1"/>
          </p:cNvSpPr>
          <p:nvPr>
            <p:ph type="title"/>
          </p:nvPr>
        </p:nvSpPr>
        <p:spPr>
          <a:xfrm>
            <a:off x="464081" y="207322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House coloring problem</a:t>
            </a:r>
            <a:endParaRPr dirty="0"/>
          </a:p>
        </p:txBody>
      </p:sp>
      <p:sp>
        <p:nvSpPr>
          <p:cNvPr id="414" name="Goal.  Paint a row of n houses red, green, or blue so that…"/>
          <p:cNvSpPr txBox="1">
            <a:spLocks noGrp="1"/>
          </p:cNvSpPr>
          <p:nvPr>
            <p:ph type="body" idx="1"/>
          </p:nvPr>
        </p:nvSpPr>
        <p:spPr>
          <a:xfrm>
            <a:off x="690858" y="1253331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dirty="0"/>
              <a:t>Goal.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Paint a row of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n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houses red, green, or blue so that</a:t>
            </a:r>
            <a:endParaRPr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/>
            <a:r>
              <a:rPr dirty="0"/>
              <a:t>No two adjacent houses have the same color.</a:t>
            </a:r>
            <a:endParaRPr dirty="0"/>
          </a:p>
          <a:p>
            <a:pPr lvl="1"/>
            <a:r>
              <a:rPr dirty="0"/>
              <a:t>Minimize total cost, where </a:t>
            </a:r>
            <a:r>
              <a:rPr i="1"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cost</a:t>
            </a:r>
            <a:r>
              <a:rPr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(</a:t>
            </a:r>
            <a:r>
              <a:rPr i="1"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i</a:t>
            </a:r>
            <a:r>
              <a:rPr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, </a:t>
            </a:r>
            <a:r>
              <a:rPr i="1"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color</a:t>
            </a:r>
            <a:r>
              <a:rPr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)</a:t>
            </a:r>
            <a:r>
              <a:rPr dirty="0"/>
              <a:t> is cost to paint </a:t>
            </a:r>
            <a:r>
              <a:rPr i="1"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i</a:t>
            </a:r>
            <a:r>
              <a:rPr dirty="0"/>
              <a:t> given color.</a:t>
            </a:r>
            <a:endParaRPr dirty="0"/>
          </a:p>
        </p:txBody>
      </p:sp>
      <p:sp>
        <p:nvSpPr>
          <p:cNvPr id="4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416" name="interview-white.pdf" descr="interview-white.p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5368" y="269207"/>
            <a:ext cx="483320" cy="32941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7" name="blue-house.pdf" descr="blue-hous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172" y="2911079"/>
            <a:ext cx="892969" cy="846781"/>
          </a:xfrm>
          <a:prstGeom prst="rect">
            <a:avLst/>
          </a:prstGeom>
          <a:ln w="12700"/>
        </p:spPr>
      </p:pic>
      <p:pic>
        <p:nvPicPr>
          <p:cNvPr id="418" name="green-house.pdf" descr="green-hous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172" y="2911079"/>
            <a:ext cx="892969" cy="846781"/>
          </a:xfrm>
          <a:prstGeom prst="rect">
            <a:avLst/>
          </a:prstGeom>
          <a:ln w="12700"/>
        </p:spPr>
      </p:pic>
      <p:pic>
        <p:nvPicPr>
          <p:cNvPr id="419" name="red-house.pdf" descr="red-hous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172" y="2911079"/>
            <a:ext cx="892969" cy="846781"/>
          </a:xfrm>
          <a:prstGeom prst="rect">
            <a:avLst/>
          </a:prstGeom>
          <a:ln w="12700"/>
        </p:spPr>
      </p:pic>
      <p:pic>
        <p:nvPicPr>
          <p:cNvPr id="420" name="blue-house.pdf" descr="blue-hous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172" y="2911079"/>
            <a:ext cx="892969" cy="846781"/>
          </a:xfrm>
          <a:prstGeom prst="rect">
            <a:avLst/>
          </a:prstGeom>
          <a:ln w="12700"/>
        </p:spPr>
      </p:pic>
      <p:pic>
        <p:nvPicPr>
          <p:cNvPr id="421" name="red-house.pdf" descr="red-hous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172" y="2911079"/>
            <a:ext cx="892969" cy="846781"/>
          </a:xfrm>
          <a:prstGeom prst="rect">
            <a:avLst/>
          </a:prstGeom>
          <a:ln w="12700"/>
        </p:spPr>
      </p:pic>
      <p:pic>
        <p:nvPicPr>
          <p:cNvPr id="422" name="green-house.pdf" descr="green-hous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172" y="2911079"/>
            <a:ext cx="892969" cy="846781"/>
          </a:xfrm>
          <a:prstGeom prst="rect">
            <a:avLst/>
          </a:prstGeom>
          <a:ln w="12700"/>
        </p:spPr>
      </p:pic>
      <p:graphicFrame>
        <p:nvGraphicFramePr>
          <p:cNvPr id="423" name="表格"/>
          <p:cNvGraphicFramePr/>
          <p:nvPr/>
        </p:nvGraphicFramePr>
        <p:xfrm>
          <a:off x="2265164" y="4221510"/>
          <a:ext cx="7366989" cy="1634133"/>
        </p:xfrm>
        <a:graphic>
          <a:graphicData uri="http://schemas.openxmlformats.org/drawingml/2006/table">
            <a:tbl>
              <a:tblPr firstRow="1"/>
              <a:tblGrid>
                <a:gridCol w="522993"/>
                <a:gridCol w="1140666"/>
                <a:gridCol w="1140666"/>
                <a:gridCol w="1140666"/>
                <a:gridCol w="1140666"/>
                <a:gridCol w="1140666"/>
                <a:gridCol w="1140666"/>
              </a:tblGrid>
              <a:tr h="411891"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400"/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</a:rPr>
                        <a:t>A</a:t>
                      </a:r>
                      <a:endParaRPr sz="140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</a:rPr>
                        <a:t>B</a:t>
                      </a:r>
                      <a:endParaRPr sz="140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</a:rPr>
                        <a:t>C</a:t>
                      </a:r>
                      <a:endParaRPr sz="140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</a:rPr>
                        <a:t>D</a:t>
                      </a:r>
                      <a:endParaRPr sz="140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</a:rPr>
                        <a:t>E</a:t>
                      </a:r>
                      <a:endParaRPr sz="140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</a:rPr>
                        <a:t>F</a:t>
                      </a:r>
                      <a:endParaRPr sz="140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  <a:solidFill>
                      <a:srgbClr val="000000"/>
                    </a:solidFill>
                  </a:tcPr>
                </a:tc>
              </a:tr>
              <a:tr h="407414"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2000">
                          <a:solidFill>
                            <a:srgbClr val="8D3124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400"/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  <a:solidFill>
                      <a:srgbClr val="A11D21"/>
                    </a:solidFill>
                  </a:tcPr>
                </a:tc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1800"/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7</a:t>
                      </a:r>
                      <a:endParaRPr sz="1400"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1800"/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6</a:t>
                      </a:r>
                      <a:endParaRPr sz="1400"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1800"/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7</a:t>
                      </a:r>
                      <a:endParaRPr sz="1400"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1800"/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8</a:t>
                      </a:r>
                      <a:endParaRPr sz="1400"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1800"/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9</a:t>
                      </a:r>
                      <a:endParaRPr sz="1400"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1800"/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20</a:t>
                      </a:r>
                      <a:endParaRPr sz="1400"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</a:tr>
              <a:tr h="407414"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2000">
                          <a:solidFill>
                            <a:srgbClr val="007919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400"/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  <a:solidFill>
                      <a:srgbClr val="0A8441"/>
                    </a:solidFill>
                  </a:tcPr>
                </a:tc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1800"/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3</a:t>
                      </a:r>
                      <a:endParaRPr sz="1400"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1800"/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8</a:t>
                      </a:r>
                      <a:endParaRPr sz="1400"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1800"/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9</a:t>
                      </a:r>
                      <a:endParaRPr sz="1400"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1800"/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22</a:t>
                      </a:r>
                      <a:endParaRPr sz="1400"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1800"/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12</a:t>
                      </a:r>
                      <a:endParaRPr sz="1400"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1800"/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8</a:t>
                      </a:r>
                      <a:endParaRPr sz="1400"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</a:tr>
              <a:tr h="407414"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2000">
                          <a:solidFill>
                            <a:srgbClr val="0048AA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400"/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  <a:lnB w="28575">
                      <a:miter lim="400000"/>
                    </a:lnB>
                    <a:solidFill>
                      <a:srgbClr val="343E98"/>
                    </a:solidFill>
                  </a:tcPr>
                </a:tc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1800"/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16</a:t>
                      </a:r>
                      <a:endParaRPr sz="1400"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</a:txBody>
                  <a:tcPr marL="35719" marR="35719" marT="35719" marB="35719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1800"/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10</a:t>
                      </a:r>
                      <a:endParaRPr sz="1400"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</a:txBody>
                  <a:tcPr marL="35719" marR="35719" marT="35719" marB="35719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1800"/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4</a:t>
                      </a:r>
                      <a:endParaRPr sz="1400"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</a:txBody>
                  <a:tcPr marL="35719" marR="35719" marT="35719" marB="35719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1800"/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2</a:t>
                      </a:r>
                      <a:endParaRPr sz="1400"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</a:txBody>
                  <a:tcPr marL="35719" marR="35719" marT="35719" marB="35719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1800"/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5</a:t>
                      </a:r>
                      <a:endParaRPr sz="1400"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</a:txBody>
                  <a:tcPr marL="35719" marR="35719" marT="35719" marB="35719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420" marR="58420" defTabSz="1295400">
                        <a:lnSpc>
                          <a:spcPct val="130000"/>
                        </a:lnSpc>
                        <a:defRPr sz="1800"/>
                      </a:pPr>
                      <a:r>
                        <a:rPr sz="1400" dirty="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7</a:t>
                      </a:r>
                      <a:endParaRPr sz="1400" dirty="0"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  <a:lnB w="28575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24" name="cost to paint house i the given color"/>
          <p:cNvSpPr txBox="1"/>
          <p:nvPr/>
        </p:nvSpPr>
        <p:spPr>
          <a:xfrm>
            <a:off x="4353228" y="6065824"/>
            <a:ext cx="6777633" cy="326180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>
            <a:spAutoFit/>
          </a:bodyPr>
          <a:lstStyle>
            <a:lvl1pPr marL="58420" marR="58420" defTabSz="1295400">
              <a:lnSpc>
                <a:spcPct val="150000"/>
              </a:lnSpc>
              <a:buClrTx/>
              <a:buFontTx/>
              <a:def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 panose="020B0600040502020204"/>
                <a:ea typeface="Lucida Grande" panose="020B0600040502020204"/>
                <a:cs typeface="Lucida Grande" panose="020B0600040502020204"/>
                <a:sym typeface="Lucida Grande" panose="020B0600040502020204"/>
              </a:defRPr>
            </a:lvl1pPr>
          </a:lstStyle>
          <a:p>
            <a:r>
              <a:rPr sz="1265" dirty="0"/>
              <a:t>cost to paint house i the given color</a:t>
            </a:r>
            <a:endParaRPr sz="1265"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House coloring problem"/>
          <p:cNvSpPr txBox="1">
            <a:spLocks noGrp="1"/>
          </p:cNvSpPr>
          <p:nvPr>
            <p:ph type="title"/>
          </p:nvPr>
        </p:nvSpPr>
        <p:spPr>
          <a:xfrm>
            <a:off x="671945" y="15870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House coloring problem</a:t>
            </a:r>
            <a:endParaRPr dirty="0"/>
          </a:p>
        </p:txBody>
      </p:sp>
      <p:sp>
        <p:nvSpPr>
          <p:cNvPr id="430" name="Subproblem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Subproblems.</a:t>
            </a:r>
            <a:endParaRPr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lvl="1"/>
            <a:r>
              <a:rPr dirty="0">
                <a:latin typeface="Times New Roman Regular" panose="02020503050405090304" charset="0"/>
                <a:ea typeface="Times" panose="00000500000000020000"/>
                <a:cs typeface="Times New Roman Regular" panose="02020503050405090304" charset="0"/>
                <a:sym typeface="Times" panose="00000500000000020000"/>
              </a:rPr>
              <a:t>R[</a:t>
            </a:r>
            <a:r>
              <a:rPr dirty="0">
                <a:latin typeface="Times New Roman Regular" panose="02020503050405090304" charset="0"/>
                <a:ea typeface="Times" panose="00000500000000020000"/>
                <a:cs typeface="Times New Roman Regular" panose="02020503050405090304" charset="0"/>
                <a:sym typeface="Times" panose="00000500000000020000"/>
              </a:rPr>
              <a:t>i]	= 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 min cost to paint houses </a:t>
            </a:r>
            <a:r>
              <a:rPr dirty="0">
                <a:latin typeface="Times New Roman Regular" panose="02020503050405090304" charset="0"/>
                <a:ea typeface="Times" panose="00000500000000020000"/>
                <a:cs typeface="Times New Roman Regular" panose="02020503050405090304" charset="0"/>
                <a:sym typeface="Times" panose="00000500000000020000"/>
              </a:rPr>
              <a:t>1, …, i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 with </a:t>
            </a:r>
            <a:r>
              <a:rPr dirty="0">
                <a:latin typeface="Times New Roman Regular" panose="02020503050405090304" charset="0"/>
                <a:ea typeface="Times" panose="00000500000000020000"/>
                <a:cs typeface="Times New Roman Regular" panose="02020503050405090304" charset="0"/>
                <a:sym typeface="Times" panose="00000500000000020000"/>
              </a:rPr>
              <a:t>i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 red.</a:t>
            </a:r>
            <a:endParaRPr dirty="0">
              <a:solidFill>
                <a:srgbClr val="005493"/>
              </a:solidFill>
              <a:uFill>
                <a:solidFill>
                  <a:srgbClr val="0048AA"/>
                </a:solidFill>
              </a:uFill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lvl="1"/>
            <a:r>
              <a:rPr dirty="0">
                <a:latin typeface="Times New Roman Regular" panose="02020503050405090304" charset="0"/>
                <a:ea typeface="Times" panose="00000500000000020000"/>
                <a:cs typeface="Times New Roman Regular" panose="02020503050405090304" charset="0"/>
                <a:sym typeface="Times" panose="00000500000000020000"/>
              </a:rPr>
              <a:t>G[</a:t>
            </a:r>
            <a:r>
              <a:rPr dirty="0">
                <a:latin typeface="Times New Roman Regular" panose="02020503050405090304" charset="0"/>
                <a:ea typeface="Times" panose="00000500000000020000"/>
                <a:cs typeface="Times New Roman Regular" panose="02020503050405090304" charset="0"/>
                <a:sym typeface="Times" panose="00000500000000020000"/>
              </a:rPr>
              <a:t>i]	= 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 min cost to paint houses </a:t>
            </a:r>
            <a:r>
              <a:rPr dirty="0">
                <a:latin typeface="Times New Roman Regular" panose="02020503050405090304" charset="0"/>
                <a:ea typeface="Times" panose="00000500000000020000"/>
                <a:cs typeface="Times New Roman Regular" panose="02020503050405090304" charset="0"/>
                <a:sym typeface="Times" panose="00000500000000020000"/>
              </a:rPr>
              <a:t>1, …, i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 with </a:t>
            </a:r>
            <a:r>
              <a:rPr dirty="0">
                <a:latin typeface="Times New Roman Regular" panose="02020503050405090304" charset="0"/>
                <a:ea typeface="Times" panose="00000500000000020000"/>
                <a:cs typeface="Times New Roman Regular" panose="02020503050405090304" charset="0"/>
                <a:sym typeface="Times" panose="00000500000000020000"/>
              </a:rPr>
              <a:t>i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 green.</a:t>
            </a:r>
            <a:endParaRPr dirty="0">
              <a:solidFill>
                <a:srgbClr val="005493"/>
              </a:solidFill>
              <a:uFill>
                <a:solidFill>
                  <a:srgbClr val="0048AA"/>
                </a:solidFill>
              </a:uFill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lvl="1"/>
            <a:r>
              <a:rPr dirty="0">
                <a:latin typeface="Times New Roman Regular" panose="02020503050405090304" charset="0"/>
                <a:ea typeface="Times" panose="00000500000000020000"/>
                <a:cs typeface="Times New Roman Regular" panose="02020503050405090304" charset="0"/>
                <a:sym typeface="Times" panose="00000500000000020000"/>
              </a:rPr>
              <a:t>B[</a:t>
            </a:r>
            <a:r>
              <a:rPr dirty="0">
                <a:latin typeface="Times New Roman Regular" panose="02020503050405090304" charset="0"/>
                <a:ea typeface="Times" panose="00000500000000020000"/>
                <a:cs typeface="Times New Roman Regular" panose="02020503050405090304" charset="0"/>
                <a:sym typeface="Times" panose="00000500000000020000"/>
              </a:rPr>
              <a:t>i]	= 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 min cost to paint houses </a:t>
            </a:r>
            <a:r>
              <a:rPr dirty="0">
                <a:latin typeface="Times New Roman Regular" panose="02020503050405090304" charset="0"/>
                <a:ea typeface="Times" panose="00000500000000020000"/>
                <a:cs typeface="Times New Roman Regular" panose="02020503050405090304" charset="0"/>
                <a:sym typeface="Times" panose="00000500000000020000"/>
              </a:rPr>
              <a:t>1, …, i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 with </a:t>
            </a:r>
            <a:r>
              <a:rPr dirty="0">
                <a:latin typeface="Times New Roman Regular" panose="02020503050405090304" charset="0"/>
                <a:ea typeface="Times" panose="00000500000000020000"/>
                <a:cs typeface="Times New Roman Regular" panose="02020503050405090304" charset="0"/>
                <a:sym typeface="Times" panose="00000500000000020000"/>
              </a:rPr>
              <a:t>i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 blue.</a:t>
            </a:r>
            <a:endParaRPr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lvl="1"/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Optimal cost = </a:t>
            </a:r>
            <a:r>
              <a:rPr dirty="0">
                <a:latin typeface="Times New Roman Regular" panose="02020503050405090304" charset="0"/>
                <a:ea typeface="Times" panose="00000500000000020000"/>
                <a:cs typeface="Times New Roman Regular" panose="02020503050405090304" charset="0"/>
                <a:sym typeface="Times" panose="00000500000000020000"/>
              </a:rPr>
              <a:t>min { </a:t>
            </a:r>
            <a:r>
              <a:rPr dirty="0">
                <a:latin typeface="Times New Roman Regular" panose="02020503050405090304" charset="0"/>
                <a:ea typeface="Times" panose="00000500000000020000"/>
                <a:cs typeface="Times New Roman Regular" panose="02020503050405090304" charset="0"/>
                <a:sym typeface="Times" panose="00000500000000020000"/>
              </a:rPr>
              <a:t>R[</a:t>
            </a:r>
            <a:r>
              <a:rPr dirty="0">
                <a:latin typeface="Times New Roman Regular" panose="02020503050405090304" charset="0"/>
                <a:ea typeface="Times" panose="00000500000000020000"/>
                <a:cs typeface="Times New Roman Regular" panose="02020503050405090304" charset="0"/>
                <a:sym typeface="Times" panose="00000500000000020000"/>
              </a:rPr>
              <a:t>n], </a:t>
            </a:r>
            <a:r>
              <a:rPr dirty="0">
                <a:latin typeface="Times New Roman Regular" panose="02020503050405090304" charset="0"/>
                <a:ea typeface="Times" panose="00000500000000020000"/>
                <a:cs typeface="Times New Roman Regular" panose="02020503050405090304" charset="0"/>
                <a:sym typeface="Times" panose="00000500000000020000"/>
              </a:rPr>
              <a:t>G[</a:t>
            </a:r>
            <a:r>
              <a:rPr dirty="0">
                <a:latin typeface="Times New Roman Regular" panose="02020503050405090304" charset="0"/>
                <a:ea typeface="Times" panose="00000500000000020000"/>
                <a:cs typeface="Times New Roman Regular" panose="02020503050405090304" charset="0"/>
                <a:sym typeface="Times" panose="00000500000000020000"/>
              </a:rPr>
              <a:t>n], </a:t>
            </a:r>
            <a:r>
              <a:rPr dirty="0">
                <a:latin typeface="Times New Roman Regular" panose="02020503050405090304" charset="0"/>
                <a:ea typeface="Times" panose="00000500000000020000"/>
                <a:cs typeface="Times New Roman Regular" panose="02020503050405090304" charset="0"/>
                <a:sym typeface="Times" panose="00000500000000020000"/>
              </a:rPr>
              <a:t>B[</a:t>
            </a:r>
            <a:r>
              <a:rPr dirty="0">
                <a:latin typeface="Times New Roman Regular" panose="02020503050405090304" charset="0"/>
                <a:ea typeface="Times" panose="00000500000000020000"/>
                <a:cs typeface="Times New Roman Regular" panose="02020503050405090304" charset="0"/>
                <a:sym typeface="Times" panose="00000500000000020000"/>
              </a:rPr>
              <a:t>n] }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.</a:t>
            </a:r>
            <a:endParaRPr dirty="0">
              <a:solidFill>
                <a:srgbClr val="005493"/>
              </a:solidFill>
              <a:uFill>
                <a:solidFill>
                  <a:srgbClr val="0048AA"/>
                </a:solidFill>
              </a:uFill>
              <a:latin typeface="Times New Roman Regular" panose="02020503050405090304" charset="0"/>
              <a:cs typeface="Times New Roman Regular" panose="02020503050405090304" charset="0"/>
            </a:endParaRPr>
          </a:p>
          <a:p>
            <a:br>
              <a:rPr dirty="0">
                <a:latin typeface="Times New Roman Regular" panose="02020503050405090304" charset="0"/>
                <a:cs typeface="Times New Roman Regular" panose="02020503050405090304" charset="0"/>
              </a:rPr>
            </a:b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Dynamic programming equation.</a:t>
            </a:r>
            <a:endParaRPr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lvl="1">
              <a:defRPr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defRPr>
            </a:pPr>
            <a:r>
              <a:rPr spc="67" dirty="0">
                <a:latin typeface="Times New Roman Regular" panose="02020503050405090304" charset="0"/>
                <a:cs typeface="Times New Roman Regular" panose="02020503050405090304" charset="0"/>
              </a:rPr>
              <a:t>R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[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i + 1]  =  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cost(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i+1, 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red)     +  min { 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B[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i], 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G[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i] }</a:t>
            </a:r>
            <a:endParaRPr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lvl="1">
              <a:defRPr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defRPr>
            </a:pP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G[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i + 1]  =  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cost(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i+1, 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green) +  min { 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R[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i], 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B[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i] }</a:t>
            </a:r>
            <a:endParaRPr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lvl="1">
              <a:defRPr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defRPr>
            </a:pPr>
            <a:r>
              <a:rPr spc="135" dirty="0">
                <a:latin typeface="Times New Roman Regular" panose="02020503050405090304" charset="0"/>
                <a:cs typeface="Times New Roman Regular" panose="02020503050405090304" charset="0"/>
              </a:rPr>
              <a:t>B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[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i + 1]  =  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cost(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i+1, 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blue)  </a:t>
            </a:r>
            <a:r>
              <a:rPr baseline="-6000" dirty="0">
                <a:latin typeface="Times New Roman Regular" panose="02020503050405090304" charset="0"/>
                <a:cs typeface="Times New Roman Regular" panose="02020503050405090304" charset="0"/>
              </a:rPr>
              <a:t>  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+  min { 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R[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i], 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G[</a:t>
            </a: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i] }</a:t>
            </a:r>
            <a:endParaRPr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br>
              <a:rPr dirty="0">
                <a:latin typeface="Times New Roman Regular" panose="02020503050405090304" charset="0"/>
                <a:cs typeface="Times New Roman Regular" panose="02020503050405090304" charset="0"/>
              </a:rPr>
            </a:br>
            <a:r>
              <a:rPr dirty="0">
                <a:latin typeface="Times New Roman Regular" panose="02020503050405090304" charset="0"/>
                <a:cs typeface="Times New Roman Regular" panose="02020503050405090304" charset="0"/>
              </a:rPr>
              <a:t>Running time.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 Regular" panose="02020503050405090304" charset="0"/>
                <a:ea typeface="Times" panose="00000500000000020000"/>
                <a:cs typeface="Times New Roman Regular" panose="02020503050405090304" charset="0"/>
                <a:sym typeface="Times" panose="00000500000000020000"/>
              </a:rPr>
              <a:t>O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 Regular" panose="02020503050405090304" charset="0"/>
                <a:ea typeface="Times" panose="00000500000000020000"/>
                <a:cs typeface="Times New Roman Regular" panose="02020503050405090304" charset="0"/>
                <a:sym typeface="Times" panose="00000500000000020000"/>
              </a:rPr>
              <a:t>(n)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 Regular" panose="02020503050405090304" charset="0"/>
                <a:cs typeface="Times New Roman Regular" panose="02020503050405090304" charset="0"/>
              </a:rPr>
              <a:t>.</a:t>
            </a:r>
            <a:endParaRPr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4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432" name="interview-white.pdf" descr="interview-white.p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5368" y="269207"/>
            <a:ext cx="483320" cy="32941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436" name="成组"/>
          <p:cNvGrpSpPr/>
          <p:nvPr/>
        </p:nvGrpSpPr>
        <p:grpSpPr>
          <a:xfrm>
            <a:off x="7211190" y="4484628"/>
            <a:ext cx="1687711" cy="919758"/>
            <a:chOff x="0" y="0"/>
            <a:chExt cx="2400300" cy="1308100"/>
          </a:xfrm>
        </p:grpSpPr>
        <p:sp>
          <p:nvSpPr>
            <p:cNvPr id="433" name="overlapping…"/>
            <p:cNvSpPr/>
            <p:nvPr/>
          </p:nvSpPr>
          <p:spPr>
            <a:xfrm>
              <a:off x="1130300" y="3810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5719" tIns="35719" rIns="35719" bIns="35719" numCol="1" anchor="t">
              <a:spAutoFit/>
            </a:bodyPr>
            <a:lstStyle/>
            <a:p>
              <a:pPr marL="41275" marR="41275" defTabSz="910590">
                <a:lnSpc>
                  <a:spcPct val="150000"/>
                </a:lnSpc>
                <a:defRPr>
                  <a:uFill>
                    <a:solidFill>
                      <a:srgbClr val="8D3124"/>
                    </a:solidFill>
                  </a:uFill>
                </a:defRPr>
              </a:pPr>
              <a:r>
                <a:rPr sz="1265"/>
                <a:t>overlapping</a:t>
              </a:r>
              <a:endParaRPr sz="1265"/>
            </a:p>
            <a:p>
              <a:pPr marL="41275" marR="41275" defTabSz="910590">
                <a:lnSpc>
                  <a:spcPct val="150000"/>
                </a:lnSpc>
                <a:defRPr>
                  <a:uFill>
                    <a:solidFill>
                      <a:srgbClr val="8D3124"/>
                    </a:solidFill>
                  </a:uFill>
                </a:defRPr>
              </a:pPr>
              <a:r>
                <a:rPr sz="1265"/>
                <a:t>subproblems</a:t>
              </a:r>
              <a:endParaRPr sz="1265"/>
            </a:p>
          </p:txBody>
        </p:sp>
        <p:sp>
          <p:nvSpPr>
            <p:cNvPr id="434" name="线条"/>
            <p:cNvSpPr/>
            <p:nvPr/>
          </p:nvSpPr>
          <p:spPr>
            <a:xfrm>
              <a:off x="0" y="0"/>
              <a:ext cx="1113677" cy="346803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310">
                <a:defRPr sz="1200">
                  <a:solidFill>
                    <a:srgbClr val="000000"/>
                  </a:solidFill>
                </a:defRPr>
              </a:pPr>
              <a:endParaRPr sz="845"/>
            </a:p>
          </p:txBody>
        </p:sp>
        <p:sp>
          <p:nvSpPr>
            <p:cNvPr id="435" name="线条"/>
            <p:cNvSpPr/>
            <p:nvPr/>
          </p:nvSpPr>
          <p:spPr>
            <a:xfrm flipV="1">
              <a:off x="0" y="342900"/>
              <a:ext cx="1115067" cy="345713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310">
                <a:defRPr sz="1200">
                  <a:solidFill>
                    <a:srgbClr val="000000"/>
                  </a:solidFill>
                </a:defRPr>
              </a:pPr>
              <a:endParaRPr sz="845"/>
            </a:p>
          </p:txBody>
        </p:sp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Dynamic programming:  adding a new variable"/>
          <p:cNvSpPr txBox="1">
            <a:spLocks noGrp="1"/>
          </p:cNvSpPr>
          <p:nvPr>
            <p:ph type="title"/>
          </p:nvPr>
        </p:nvSpPr>
        <p:spPr>
          <a:xfrm>
            <a:off x="278606" y="173220"/>
            <a:ext cx="11634788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Dynamic programming:  adding a new variable</a:t>
            </a:r>
            <a:endParaRPr dirty="0"/>
          </a:p>
        </p:txBody>
      </p:sp>
      <p:sp>
        <p:nvSpPr>
          <p:cNvPr id="702" name="Def.  OPT(i, w) = max-profit subset of items 1, …, i with weight limit w.…"/>
          <p:cNvSpPr txBox="1">
            <a:spLocks noGrp="1"/>
          </p:cNvSpPr>
          <p:nvPr>
            <p:ph type="body" idx="1"/>
          </p:nvPr>
        </p:nvSpPr>
        <p:spPr>
          <a:xfrm>
            <a:off x="557213" y="1280590"/>
            <a:ext cx="1163478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Def.  </a:t>
            </a:r>
            <a:r>
              <a:rPr i="1"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OPT</a:t>
            </a:r>
            <a:r>
              <a:rPr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(</a:t>
            </a:r>
            <a:r>
              <a:rPr i="1"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i</a:t>
            </a:r>
            <a:r>
              <a:rPr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,</a:t>
            </a:r>
            <a:r>
              <a:rPr i="1"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 w</a:t>
            </a:r>
            <a:r>
              <a:rPr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) =</a:t>
            </a:r>
            <a:r>
              <a:rPr dirty="0">
                <a:solidFill>
                  <a:srgbClr val="000000"/>
                </a:solidFill>
              </a:rPr>
              <a:t> max-profit subset of items </a:t>
            </a:r>
            <a:r>
              <a:rPr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1, …, </a:t>
            </a:r>
            <a:r>
              <a:rPr i="1"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i</a:t>
            </a:r>
            <a:r>
              <a:rPr dirty="0">
                <a:solidFill>
                  <a:srgbClr val="000000"/>
                </a:solidFill>
              </a:rPr>
              <a:t> with weight limit </a:t>
            </a:r>
            <a:r>
              <a:rPr i="1"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w</a:t>
            </a:r>
            <a:r>
              <a:rPr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  <a:p>
            <a:r>
              <a:rPr dirty="0"/>
              <a:t>Goal.  </a:t>
            </a:r>
            <a:r>
              <a:rPr i="1"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OPT</a:t>
            </a:r>
            <a:r>
              <a:rPr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(</a:t>
            </a:r>
            <a:r>
              <a:rPr i="1"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n</a:t>
            </a:r>
            <a:r>
              <a:rPr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,</a:t>
            </a:r>
            <a:r>
              <a:rPr i="1"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 W</a:t>
            </a:r>
            <a:r>
              <a:rPr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)</a:t>
            </a:r>
            <a:r>
              <a:rPr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  <a:p>
            <a:r>
              <a:rPr dirty="0"/>
              <a:t>Case 1.</a:t>
            </a:r>
            <a:r>
              <a:rPr dirty="0">
                <a:solidFill>
                  <a:srgbClr val="000000"/>
                </a:solidFill>
              </a:rPr>
              <a:t>  </a:t>
            </a:r>
            <a:r>
              <a:rPr i="1"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OPT</a:t>
            </a:r>
            <a:r>
              <a:rPr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(</a:t>
            </a:r>
            <a:r>
              <a:rPr i="1"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i</a:t>
            </a:r>
            <a:r>
              <a:rPr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,</a:t>
            </a:r>
            <a:r>
              <a:rPr i="1"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 w</a:t>
            </a:r>
            <a:r>
              <a:rPr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)</a:t>
            </a:r>
            <a:r>
              <a:rPr dirty="0">
                <a:solidFill>
                  <a:srgbClr val="000000"/>
                </a:solidFill>
              </a:rPr>
              <a:t> does not select item </a:t>
            </a:r>
            <a:r>
              <a:rPr i="1"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i</a:t>
            </a:r>
            <a:r>
              <a:rPr dirty="0">
                <a:solidFill>
                  <a:srgbClr val="000000"/>
                </a:solidFill>
              </a:rPr>
              <a:t>. </a:t>
            </a:r>
            <a:endParaRPr dirty="0">
              <a:solidFill>
                <a:srgbClr val="000000"/>
              </a:solidFill>
            </a:endParaRPr>
          </a:p>
          <a:p>
            <a:pPr lvl="1"/>
            <a:r>
              <a:rPr i="1"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OPT</a:t>
            </a:r>
            <a:r>
              <a:rPr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(</a:t>
            </a:r>
            <a:r>
              <a:rPr i="1"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i</a:t>
            </a:r>
            <a:r>
              <a:rPr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,</a:t>
            </a:r>
            <a:r>
              <a:rPr i="1"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 w</a:t>
            </a:r>
            <a:r>
              <a:rPr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)</a:t>
            </a:r>
            <a:r>
              <a:rPr dirty="0"/>
              <a:t> selects best of </a:t>
            </a:r>
            <a:r>
              <a:rPr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{ 1, 2, …, </a:t>
            </a:r>
            <a:r>
              <a:rPr i="1"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i </a:t>
            </a:r>
            <a:r>
              <a:rPr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– 1 }</a:t>
            </a:r>
            <a:r>
              <a:rPr dirty="0"/>
              <a:t> using weight limit </a:t>
            </a:r>
            <a:r>
              <a:rPr i="1"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w</a:t>
            </a:r>
            <a:r>
              <a:rPr dirty="0"/>
              <a:t>. </a:t>
            </a:r>
            <a:endParaRPr dirty="0"/>
          </a:p>
          <a:p>
            <a:r>
              <a:rPr dirty="0"/>
              <a:t>Case 2. 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i="1"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OPT</a:t>
            </a:r>
            <a:r>
              <a:rPr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(</a:t>
            </a:r>
            <a:r>
              <a:rPr i="1"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i</a:t>
            </a:r>
            <a:r>
              <a:rPr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,</a:t>
            </a:r>
            <a:r>
              <a:rPr i="1"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 w</a:t>
            </a:r>
            <a:r>
              <a:rPr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)</a:t>
            </a:r>
            <a:r>
              <a:rPr dirty="0">
                <a:solidFill>
                  <a:srgbClr val="000000"/>
                </a:solidFill>
              </a:rPr>
              <a:t> selects item </a:t>
            </a:r>
            <a:r>
              <a:rPr i="1" dirty="0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i</a:t>
            </a:r>
            <a:r>
              <a:rPr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  <a:p>
            <a:pPr lvl="1"/>
            <a:r>
              <a:rPr dirty="0"/>
              <a:t>Collect value </a:t>
            </a:r>
            <a:r>
              <a:rPr i="1"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v</a:t>
            </a:r>
            <a:r>
              <a:rPr i="1" baseline="-6000"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i</a:t>
            </a:r>
            <a:r>
              <a:rPr dirty="0"/>
              <a:t>.</a:t>
            </a:r>
            <a:endParaRPr dirty="0"/>
          </a:p>
          <a:p>
            <a:pPr lvl="1"/>
            <a:r>
              <a:rPr dirty="0"/>
              <a:t>New weight limit </a:t>
            </a:r>
            <a:r>
              <a:rPr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= </a:t>
            </a:r>
            <a:r>
              <a:rPr i="1"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w</a:t>
            </a:r>
            <a:r>
              <a:rPr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 – </a:t>
            </a:r>
            <a:r>
              <a:rPr i="1" dirty="0" err="1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w</a:t>
            </a:r>
            <a:r>
              <a:rPr i="1" baseline="-6000" dirty="0" err="1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i</a:t>
            </a:r>
            <a:r>
              <a:rPr dirty="0"/>
              <a:t>.</a:t>
            </a:r>
            <a:endParaRPr dirty="0"/>
          </a:p>
          <a:p>
            <a:pPr lvl="1"/>
            <a:r>
              <a:rPr i="1"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OPT</a:t>
            </a:r>
            <a:r>
              <a:rPr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(</a:t>
            </a:r>
            <a:r>
              <a:rPr i="1"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i</a:t>
            </a:r>
            <a:r>
              <a:rPr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,</a:t>
            </a:r>
            <a:r>
              <a:rPr i="1"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 w</a:t>
            </a:r>
            <a:r>
              <a:rPr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)</a:t>
            </a:r>
            <a:r>
              <a:rPr dirty="0"/>
              <a:t> selects best of </a:t>
            </a:r>
            <a:r>
              <a:rPr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{ 1, 2, …, </a:t>
            </a:r>
            <a:r>
              <a:rPr i="1"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i </a:t>
            </a:r>
            <a:r>
              <a:rPr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– 1 }</a:t>
            </a:r>
            <a:r>
              <a:rPr dirty="0"/>
              <a:t> using this new weight limit.</a:t>
            </a:r>
            <a:endParaRPr dirty="0"/>
          </a:p>
          <a:p>
            <a:r>
              <a:rPr dirty="0"/>
              <a:t>Bellman equation.</a:t>
            </a:r>
            <a:endParaRPr dirty="0"/>
          </a:p>
        </p:txBody>
      </p:sp>
      <p:sp>
        <p:nvSpPr>
          <p:cNvPr id="7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grpSp>
        <p:nvGrpSpPr>
          <p:cNvPr id="706" name="成组"/>
          <p:cNvGrpSpPr/>
          <p:nvPr/>
        </p:nvGrpSpPr>
        <p:grpSpPr>
          <a:xfrm>
            <a:off x="7354652" y="3308622"/>
            <a:ext cx="2333812" cy="1040606"/>
            <a:chOff x="0" y="0"/>
            <a:chExt cx="3319198" cy="1479971"/>
          </a:xfrm>
        </p:grpSpPr>
        <p:sp>
          <p:nvSpPr>
            <p:cNvPr id="704" name="optimal substructure property…"/>
            <p:cNvSpPr/>
            <p:nvPr/>
          </p:nvSpPr>
          <p:spPr>
            <a:xfrm>
              <a:off x="762794" y="209972"/>
              <a:ext cx="2556404" cy="1269999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sz="1265" dirty="0"/>
                <a:t>optimal substructure property</a:t>
              </a:r>
              <a:endParaRPr sz="1265" dirty="0"/>
            </a:p>
            <a:p>
              <a:pPr>
                <a:lnSpc>
                  <a:spcPct val="140000"/>
                </a:lnSpc>
              </a:pPr>
              <a:r>
                <a:rPr sz="1265" dirty="0"/>
                <a:t>(proof via exchange argument)</a:t>
              </a:r>
              <a:endParaRPr sz="1265" dirty="0"/>
            </a:p>
          </p:txBody>
        </p:sp>
        <p:sp>
          <p:nvSpPr>
            <p:cNvPr id="705" name="线条"/>
            <p:cNvSpPr/>
            <p:nvPr/>
          </p:nvSpPr>
          <p:spPr>
            <a:xfrm>
              <a:off x="0" y="0"/>
              <a:ext cx="407177" cy="374889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310">
                <a:defRPr sz="1200">
                  <a:solidFill>
                    <a:srgbClr val="000000"/>
                  </a:solidFill>
                </a:defRPr>
              </a:pPr>
              <a:endParaRPr sz="845"/>
            </a:p>
          </p:txBody>
        </p:sp>
      </p:grpSp>
      <p:sp>
        <p:nvSpPr>
          <p:cNvPr id="707" name="线条"/>
          <p:cNvSpPr/>
          <p:nvPr/>
        </p:nvSpPr>
        <p:spPr>
          <a:xfrm flipV="1">
            <a:off x="7326088" y="4084651"/>
            <a:ext cx="286297" cy="263594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defTabSz="321310">
              <a:defRPr sz="1200">
                <a:solidFill>
                  <a:srgbClr val="000000"/>
                </a:solidFill>
              </a:defRPr>
            </a:pPr>
            <a:endParaRPr sz="845"/>
          </a:p>
        </p:txBody>
      </p:sp>
      <p:grpSp>
        <p:nvGrpSpPr>
          <p:cNvPr id="710" name="成组"/>
          <p:cNvGrpSpPr/>
          <p:nvPr/>
        </p:nvGrpSpPr>
        <p:grpSpPr>
          <a:xfrm>
            <a:off x="6818625" y="2008343"/>
            <a:ext cx="2077981" cy="892969"/>
            <a:chOff x="0" y="0"/>
            <a:chExt cx="2955349" cy="1270000"/>
          </a:xfrm>
        </p:grpSpPr>
        <p:sp>
          <p:nvSpPr>
            <p:cNvPr id="708" name="possibly because wi &gt; w"/>
            <p:cNvSpPr/>
            <p:nvPr/>
          </p:nvSpPr>
          <p:spPr>
            <a:xfrm>
              <a:off x="564000" y="0"/>
              <a:ext cx="2391349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sz="1265" dirty="0"/>
                <a:t>possibly because </a:t>
              </a:r>
              <a:r>
                <a:rPr sz="1265" i="1" dirty="0" err="1">
                  <a:latin typeface="Times" panose="00000500000000020000"/>
                  <a:ea typeface="Times" panose="00000500000000020000"/>
                  <a:cs typeface="Times" panose="00000500000000020000"/>
                  <a:sym typeface="Times" panose="00000500000000020000"/>
                </a:rPr>
                <a:t>w</a:t>
              </a:r>
              <a:r>
                <a:rPr sz="1265" i="1" baseline="-6000" dirty="0" err="1">
                  <a:latin typeface="Times" panose="00000500000000020000"/>
                  <a:ea typeface="Times" panose="00000500000000020000"/>
                  <a:cs typeface="Times" panose="00000500000000020000"/>
                  <a:sym typeface="Times" panose="00000500000000020000"/>
                </a:rPr>
                <a:t>i</a:t>
              </a:r>
              <a:r>
                <a:rPr sz="1265" dirty="0">
                  <a:latin typeface="Times" panose="00000500000000020000"/>
                  <a:ea typeface="Times" panose="00000500000000020000"/>
                  <a:cs typeface="Times" panose="00000500000000020000"/>
                  <a:sym typeface="Times" panose="00000500000000020000"/>
                </a:rPr>
                <a:t> &gt; </a:t>
              </a:r>
              <a:r>
                <a:rPr sz="1265" i="1" dirty="0">
                  <a:latin typeface="Times" panose="00000500000000020000"/>
                  <a:ea typeface="Times" panose="00000500000000020000"/>
                  <a:cs typeface="Times" panose="00000500000000020000"/>
                  <a:sym typeface="Times" panose="00000500000000020000"/>
                </a:rPr>
                <a:t>w</a:t>
              </a:r>
              <a:endParaRPr sz="1265" i="1"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endParaRPr>
            </a:p>
          </p:txBody>
        </p:sp>
        <p:sp>
          <p:nvSpPr>
            <p:cNvPr id="709" name="线条"/>
            <p:cNvSpPr/>
            <p:nvPr/>
          </p:nvSpPr>
          <p:spPr>
            <a:xfrm flipV="1">
              <a:off x="0" y="214668"/>
              <a:ext cx="401276" cy="23507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310">
                <a:defRPr sz="1200">
                  <a:solidFill>
                    <a:srgbClr val="000000"/>
                  </a:solidFill>
                </a:defRPr>
              </a:pPr>
              <a:endParaRPr sz="845"/>
            </a:p>
          </p:txBody>
        </p:sp>
      </p:grpSp>
      <p:pic>
        <p:nvPicPr>
          <p:cNvPr id="711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5831" y="5370345"/>
            <a:ext cx="7366993" cy="116086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  <p:sp>
        <p:nvSpPr>
          <p:cNvPr id="208" name="Suppose that X ≤ P Y. Which of the following can we infer?…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419100" y="1253490"/>
            <a:ext cx="11353800" cy="4351655"/>
          </a:xfrm>
          <a:prstGeom prst="rect">
            <a:avLst/>
          </a:prstGeom>
        </p:spPr>
        <p:txBody>
          <a:bodyPr/>
          <a:p>
            <a:pPr>
              <a:defRPr b="1">
                <a:latin typeface="Lucida Grande" panose="020B0600040502020204"/>
                <a:ea typeface="Lucida Grande" panose="020B0600040502020204"/>
                <a:cs typeface="Lucida Grande" panose="020B0600040502020204"/>
                <a:sym typeface="Lucida Grande" panose="020B0600040502020204"/>
              </a:defRPr>
            </a:pPr>
            <a:r>
              <a:t>Suppose that </a:t>
            </a:r>
            <a:r>
              <a:rPr b="0" i="1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X</a:t>
            </a:r>
            <a:r>
              <a:rPr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 </a:t>
            </a:r>
            <a:r>
              <a:rPr b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≤</a:t>
            </a:r>
            <a:r>
              <a:rPr b="0" baseline="-2000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 P</a:t>
            </a:r>
            <a:r>
              <a:rPr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 </a:t>
            </a:r>
            <a:r>
              <a:rPr b="0" i="1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Y</a:t>
            </a:r>
            <a:r>
              <a:rPr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.</a:t>
            </a:r>
            <a:r>
              <a:t> Which of the following can we infer?</a:t>
            </a:r>
          </a:p>
          <a:p/>
          <a:p>
            <a:pPr marL="914400" lvl="1" indent="-457200">
              <a:buFont typeface="+mj-lt"/>
              <a:buAutoNum type="alphaUcPeriod"/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Regular" panose="020B0604020202090204" charset="0"/>
                <a:cs typeface="Arial Regular" panose="020B0604020202090204" charset="0"/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Regular" panose="020B0604020202090204" charset="0"/>
                <a:ea typeface="Times" panose="00000500000000020000"/>
                <a:cs typeface="Arial Regular" panose="020B0604020202090204" charset="0"/>
                <a:sym typeface="Times" panose="00000500000000020000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Regular" panose="020B0604020202090204" charset="0"/>
                <a:cs typeface="Arial Regular" panose="020B0604020202090204" charset="0"/>
              </a:rPr>
              <a:t> can be solved in polynomial time, then so can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Regular" panose="020B0604020202090204" charset="0"/>
                <a:ea typeface="Times" panose="00000500000000020000"/>
                <a:cs typeface="Arial Regular" panose="020B0604020202090204" charset="0"/>
                <a:sym typeface="Times" panose="00000500000000020000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Regular" panose="020B0604020202090204" charset="0"/>
                <a:cs typeface="Arial Regular" panose="020B0604020202090204" charset="0"/>
              </a:rPr>
              <a:t>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 Regular" panose="020B0604020202090204" charset="0"/>
              <a:cs typeface="Arial Regular" panose="020B0604020202090204" charset="0"/>
            </a:endParaRPr>
          </a:p>
          <a:p>
            <a:pPr marL="914400" lvl="1" indent="-457200">
              <a:buFont typeface="+mj-lt"/>
              <a:buAutoNum type="alphaUcPeriod"/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Regular" panose="020B0604020202090204" charset="0"/>
                <a:ea typeface="Times" panose="00000500000000020000"/>
                <a:cs typeface="Arial Regular" panose="020B0604020202090204" charset="0"/>
                <a:sym typeface="Times" panose="00000500000000020000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Regular" panose="020B0604020202090204" charset="0"/>
                <a:cs typeface="Arial Regular" panose="020B0604020202090204" charset="0"/>
              </a:rPr>
              <a:t> can be solved in poly time iff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Regular" panose="020B0604020202090204" charset="0"/>
                <a:ea typeface="Times" panose="00000500000000020000"/>
                <a:cs typeface="Arial Regular" panose="020B0604020202090204" charset="0"/>
                <a:sym typeface="Times" panose="00000500000000020000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Regular" panose="020B0604020202090204" charset="0"/>
                <a:cs typeface="Arial Regular" panose="020B0604020202090204" charset="0"/>
              </a:rPr>
              <a:t> can be solved in poly time.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 Regular" panose="020B0604020202090204" charset="0"/>
              <a:cs typeface="Arial Regular" panose="020B0604020202090204" charset="0"/>
            </a:endParaRPr>
          </a:p>
          <a:p>
            <a:pPr marL="914400" lvl="1" indent="-457200">
              <a:buFont typeface="+mj-lt"/>
              <a:buAutoNum type="alphaUcPeriod"/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Regular" panose="020B0604020202090204" charset="0"/>
                <a:cs typeface="Arial Regular" panose="020B0604020202090204" charset="0"/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Regular" panose="020B0604020202090204" charset="0"/>
                <a:ea typeface="Times" panose="00000500000000020000"/>
                <a:cs typeface="Arial Regular" panose="020B0604020202090204" charset="0"/>
                <a:sym typeface="Times" panose="00000500000000020000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Regular" panose="020B0604020202090204" charset="0"/>
                <a:cs typeface="Arial Regular" panose="020B0604020202090204" charset="0"/>
              </a:rPr>
              <a:t> cannot be solved in polynomial time, then neither can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Regular" panose="020B0604020202090204" charset="0"/>
                <a:ea typeface="Times" panose="00000500000000020000"/>
                <a:cs typeface="Arial Regular" panose="020B0604020202090204" charset="0"/>
                <a:sym typeface="Times" panose="00000500000000020000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Regular" panose="020B0604020202090204" charset="0"/>
                <a:cs typeface="Arial Regular" panose="020B0604020202090204" charset="0"/>
              </a:rPr>
              <a:t>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 Regular" panose="020B0604020202090204" charset="0"/>
              <a:cs typeface="Arial Regular" panose="020B0604020202090204" charset="0"/>
            </a:endParaRPr>
          </a:p>
          <a:p>
            <a:pPr marL="914400" lvl="1" indent="-457200">
              <a:buFont typeface="+mj-lt"/>
              <a:buAutoNum type="alphaUcPeriod"/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Regular" panose="020B0604020202090204" charset="0"/>
                <a:cs typeface="Arial Regular" panose="020B0604020202090204" charset="0"/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Regular" panose="020B0604020202090204" charset="0"/>
                <a:ea typeface="Times" panose="00000500000000020000"/>
                <a:cs typeface="Arial Regular" panose="020B0604020202090204" charset="0"/>
                <a:sym typeface="Times" panose="00000500000000020000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Regular" panose="020B0604020202090204" charset="0"/>
                <a:cs typeface="Arial Regular" panose="020B0604020202090204" charset="0"/>
              </a:rPr>
              <a:t> cannot be solved in polynomial time, then neither can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Regular" panose="020B0604020202090204" charset="0"/>
                <a:ea typeface="Times" panose="00000500000000020000"/>
                <a:cs typeface="Arial Regular" panose="020B0604020202090204" charset="0"/>
                <a:sym typeface="Times" panose="00000500000000020000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Regular" panose="020B0604020202090204" charset="0"/>
                <a:cs typeface="Arial Regular" panose="020B0604020202090204" charset="0"/>
              </a:rPr>
              <a:t>.</a:t>
            </a:r>
            <a:endParaRPr b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5110" y="354330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4800" dirty="0">
                <a:solidFill>
                  <a:srgbClr val="000000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Reduction</a:t>
            </a:r>
            <a:r>
              <a:rPr lang="en-US" dirty="0">
                <a:solidFill>
                  <a:srgbClr val="000000"/>
                </a:solidFill>
                <a:sym typeface="+mn-ea"/>
              </a:rPr>
              <a:t> </a:t>
            </a:r>
            <a:endParaRPr lang="en-US" altLang="en-US" dirty="0">
              <a:solidFill>
                <a:srgbClr val="000000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Lecture 26-28-Reductions, P and NP（被拖移）"/>
          <p:cNvPicPr>
            <a:picLocks noChangeAspect="1"/>
          </p:cNvPicPr>
          <p:nvPr/>
        </p:nvPicPr>
        <p:blipFill>
          <a:blip r:embed="rId1"/>
          <a:srcRect r="-101" b="4653"/>
          <a:stretch>
            <a:fillRect/>
          </a:stretch>
        </p:blipFill>
        <p:spPr>
          <a:xfrm>
            <a:off x="0" y="0"/>
            <a:ext cx="9599295" cy="68580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Optimization 1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174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panose="020B0604020202090204" pitchFamily="34" charset="0"/>
              <a:buNone/>
            </a:pP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	Problem: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The height of the tree may grow very large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buFont typeface="Arial" panose="020B0604020202090204" pitchFamily="34" charset="0"/>
              <a:buNone/>
            </a:pP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buFont typeface="Arial" panose="020B0604020202090204" pitchFamily="34" charset="0"/>
              <a:buNone/>
            </a:pP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	To optimize both </a:t>
            </a:r>
            <a:r>
              <a:rPr lang="en-US" altLang="en-US" dirty="0">
                <a:latin typeface="Consolas" pitchFamily="49" charset="0"/>
                <a:cs typeface="Arial" panose="020B0604020202090204" pitchFamily="34" charset="0"/>
              </a:rPr>
              <a:t>find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 and </a:t>
            </a:r>
            <a:r>
              <a:rPr lang="en-US" altLang="en-US" dirty="0" err="1">
                <a:latin typeface="Consolas" pitchFamily="49" charset="0"/>
                <a:cs typeface="Arial" panose="020B0604020202090204" pitchFamily="34" charset="0"/>
              </a:rPr>
              <a:t>set_union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, we must minimize the height of the tree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Therefore, point the root of the shorter tree to the root of the taller tree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The height of the taller will increase if and only if the trees are equal in height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>
              <a:buFont typeface="Arial" panose="020B0604020202090204" pitchFamily="34" charset="0"/>
              <a:buNone/>
            </a:pP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Lecture 26-28-Reductions, P and NP（被拖移） 2"/>
          <p:cNvPicPr>
            <a:picLocks noChangeAspect="1"/>
          </p:cNvPicPr>
          <p:nvPr/>
        </p:nvPicPr>
        <p:blipFill>
          <a:blip r:embed="rId1"/>
          <a:srcRect r="1076" b="5306"/>
          <a:stretch>
            <a:fillRect/>
          </a:stretch>
        </p:blipFill>
        <p:spPr>
          <a:xfrm>
            <a:off x="0" y="0"/>
            <a:ext cx="9489440" cy="681291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  <p:pic>
        <p:nvPicPr>
          <p:cNvPr id="5" name="图片 4" descr="Lecture 26-28-Reductions, P and NP（被拖移）"/>
          <p:cNvPicPr>
            <a:picLocks noChangeAspect="1"/>
          </p:cNvPicPr>
          <p:nvPr/>
        </p:nvPicPr>
        <p:blipFill>
          <a:blip r:embed="rId1"/>
          <a:srcRect r="660" b="4694"/>
          <a:stretch>
            <a:fillRect/>
          </a:stretch>
        </p:blipFill>
        <p:spPr>
          <a:xfrm>
            <a:off x="0" y="0"/>
            <a:ext cx="9561195" cy="68795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45110" y="354330"/>
            <a:ext cx="90506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4800" dirty="0">
                <a:solidFill>
                  <a:srgbClr val="000000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Reduction</a:t>
            </a:r>
            <a:r>
              <a:rPr lang="zh-CN" altLang="en-US" sz="4800" dirty="0">
                <a:solidFill>
                  <a:srgbClr val="000000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，</a:t>
            </a:r>
            <a:r>
              <a:rPr lang="en-US" altLang="zh-CN" sz="4800" dirty="0">
                <a:solidFill>
                  <a:srgbClr val="000000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P,  NP,  NPC</a:t>
            </a:r>
            <a:r>
              <a:rPr lang="en-US" dirty="0">
                <a:solidFill>
                  <a:srgbClr val="000000"/>
                </a:solidFill>
                <a:sym typeface="+mn-ea"/>
              </a:rPr>
              <a:t> </a:t>
            </a:r>
            <a:endParaRPr lang="en-US" altLang="en-US" dirty="0">
              <a:solidFill>
                <a:srgbClr val="000000"/>
              </a:solidFill>
              <a:sym typeface="+mn-ea"/>
            </a:endParaRPr>
          </a:p>
        </p:txBody>
      </p:sp>
      <p:pic>
        <p:nvPicPr>
          <p:cNvPr id="7" name="图片 6" descr="Lecture 26-28-Reductions, P and NP（被拖移）"/>
          <p:cNvPicPr>
            <a:picLocks noChangeAspect="1"/>
          </p:cNvPicPr>
          <p:nvPr/>
        </p:nvPicPr>
        <p:blipFill>
          <a:blip r:embed="rId2"/>
          <a:srcRect t="12472" r="3326" b="10519"/>
          <a:stretch>
            <a:fillRect/>
          </a:stretch>
        </p:blipFill>
        <p:spPr>
          <a:xfrm>
            <a:off x="0" y="1184275"/>
            <a:ext cx="9497695" cy="56743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  <p:pic>
        <p:nvPicPr>
          <p:cNvPr id="5" name="图片 4" descr="Lecture 26-28-Reductions, P and NP（被拖移）"/>
          <p:cNvPicPr>
            <a:picLocks noChangeAspect="1"/>
          </p:cNvPicPr>
          <p:nvPr/>
        </p:nvPicPr>
        <p:blipFill>
          <a:blip r:embed="rId1"/>
          <a:srcRect b="4380"/>
          <a:stretch>
            <a:fillRect/>
          </a:stretch>
        </p:blipFill>
        <p:spPr>
          <a:xfrm>
            <a:off x="0" y="0"/>
            <a:ext cx="9539605" cy="68414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Observation.  Recursive algorithm is spectacularly slow because of overlapping subproblems  ⇒  exponential-time algorithm.…"/>
          <p:cNvSpPr txBox="1">
            <a:spLocks noGrp="1"/>
          </p:cNvSpPr>
          <p:nvPr>
            <p:ph type="body" idx="1"/>
          </p:nvPr>
        </p:nvSpPr>
        <p:spPr>
          <a:xfrm>
            <a:off x="581620" y="578387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 </a:t>
            </a:r>
            <a:r>
              <a:rPr lang="zh-CN" altLang="en-US" dirty="0">
                <a:solidFill>
                  <a:srgbClr val="000000"/>
                </a:solidFill>
              </a:rPr>
              <a:t>、 </a:t>
            </a:r>
            <a:r>
              <a:rPr lang="en-US" dirty="0">
                <a:solidFill>
                  <a:srgbClr val="000000"/>
                </a:solidFill>
              </a:rPr>
              <a:t>NP </a:t>
            </a:r>
            <a:r>
              <a:rPr lang="zh-CN" altLang="en-US" dirty="0">
                <a:solidFill>
                  <a:srgbClr val="000000"/>
                </a:solidFill>
              </a:rPr>
              <a:t>、</a:t>
            </a:r>
            <a:r>
              <a:rPr lang="en-US" dirty="0">
                <a:solidFill>
                  <a:srgbClr val="000000"/>
                </a:solidFill>
              </a:rPr>
              <a:t> NPC  and NPC Proof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Reduction (Karp</a:t>
            </a:r>
            <a:r>
              <a:rPr lang="zh-CN" altLang="en-US" dirty="0">
                <a:solidFill>
                  <a:srgbClr val="000000"/>
                </a:solidFill>
              </a:rPr>
              <a:t>、</a:t>
            </a:r>
            <a:r>
              <a:rPr lang="en-US" dirty="0">
                <a:solidFill>
                  <a:srgbClr val="000000"/>
                </a:solidFill>
              </a:rPr>
              <a:t>Cook) 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3SAT</a:t>
            </a:r>
            <a:r>
              <a:rPr lang="zh-CN" altLang="en-US" dirty="0">
                <a:solidFill>
                  <a:srgbClr val="000000"/>
                </a:solidFill>
              </a:rPr>
              <a:t>、</a:t>
            </a:r>
            <a:r>
              <a:rPr lang="en-US" dirty="0">
                <a:solidFill>
                  <a:srgbClr val="000000"/>
                </a:solidFill>
              </a:rPr>
              <a:t>Independent Set</a:t>
            </a:r>
            <a:r>
              <a:rPr lang="zh-CN" altLang="en-US" dirty="0">
                <a:solidFill>
                  <a:srgbClr val="000000"/>
                </a:solidFill>
              </a:rPr>
              <a:t>、</a:t>
            </a:r>
            <a:r>
              <a:rPr lang="en-US" altLang="zh-CN" dirty="0">
                <a:solidFill>
                  <a:srgbClr val="000000"/>
                </a:solidFill>
              </a:rPr>
              <a:t>Vertex Cover</a:t>
            </a:r>
            <a:r>
              <a:rPr lang="zh-CN" altLang="en-US" dirty="0">
                <a:solidFill>
                  <a:srgbClr val="000000"/>
                </a:solidFill>
              </a:rPr>
              <a:t>、</a:t>
            </a:r>
            <a:r>
              <a:rPr lang="en-US" altLang="zh-CN" dirty="0">
                <a:solidFill>
                  <a:srgbClr val="000000"/>
                </a:solidFill>
              </a:rPr>
              <a:t>Set Cover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… … </a:t>
            </a:r>
            <a:endParaRPr dirty="0">
              <a:solidFill>
                <a:srgbClr val="000000"/>
              </a:solidFill>
            </a:endParaRPr>
          </a:p>
        </p:txBody>
      </p:sp>
      <p:grpSp>
        <p:nvGrpSpPr>
          <p:cNvPr id="64" name="Group"/>
          <p:cNvGrpSpPr/>
          <p:nvPr/>
        </p:nvGrpSpPr>
        <p:grpSpPr>
          <a:xfrm>
            <a:off x="536923" y="4568099"/>
            <a:ext cx="2507621" cy="2126619"/>
            <a:chOff x="0" y="0"/>
            <a:chExt cx="3796011" cy="3136450"/>
          </a:xfrm>
        </p:grpSpPr>
        <p:sp>
          <p:nvSpPr>
            <p:cNvPr id="65" name="Oval"/>
            <p:cNvSpPr/>
            <p:nvPr/>
          </p:nvSpPr>
          <p:spPr>
            <a:xfrm>
              <a:off x="0" y="0"/>
              <a:ext cx="3796011" cy="2621732"/>
            </a:xfrm>
            <a:prstGeom prst="ellipse">
              <a:avLst/>
            </a:prstGeom>
            <a:solidFill>
              <a:srgbClr val="424242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595" marR="61595" algn="l" defTabSz="457200"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" name="EXP"/>
            <p:cNvSpPr txBox="1"/>
            <p:nvPr/>
          </p:nvSpPr>
          <p:spPr>
            <a:xfrm>
              <a:off x="103847" y="764803"/>
              <a:ext cx="711753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FFFFFF"/>
                </a:buClr>
                <a:defRPr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Lucida Grande" panose="020B0600040502020204"/>
                  <a:ea typeface="Lucida Grande" panose="020B0600040502020204"/>
                  <a:cs typeface="Lucida Grande" panose="020B0600040502020204"/>
                  <a:sym typeface="Lucida Grande" panose="020B0600040502020204"/>
                </a:defRPr>
              </a:lvl1pPr>
            </a:lstStyle>
            <a:p>
              <a:r>
                <a:t>EXP</a:t>
              </a:r>
            </a:p>
          </p:txBody>
        </p:sp>
        <p:sp>
          <p:nvSpPr>
            <p:cNvPr id="67" name="Oval"/>
            <p:cNvSpPr/>
            <p:nvPr/>
          </p:nvSpPr>
          <p:spPr>
            <a:xfrm>
              <a:off x="657479" y="497279"/>
              <a:ext cx="2478573" cy="1894698"/>
            </a:xfrm>
            <a:prstGeom prst="ellipse">
              <a:avLst/>
            </a:prstGeom>
            <a:solidFill>
              <a:srgbClr val="A7A7A7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595" marR="61595" algn="l" defTabSz="457200"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8" name="NP"/>
            <p:cNvSpPr txBox="1"/>
            <p:nvPr/>
          </p:nvSpPr>
          <p:spPr>
            <a:xfrm>
              <a:off x="1611971" y="720961"/>
              <a:ext cx="600106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defRPr b="1">
                  <a:solidFill>
                    <a:srgbClr val="000000"/>
                  </a:solidFill>
                  <a:latin typeface="Lucida Grande" panose="020B0600040502020204"/>
                  <a:ea typeface="Lucida Grande" panose="020B0600040502020204"/>
                  <a:cs typeface="Lucida Grande" panose="020B0600040502020204"/>
                  <a:sym typeface="Lucida Grande" panose="020B0600040502020204"/>
                </a:defRPr>
              </a:lvl1pPr>
            </a:lstStyle>
            <a:p>
              <a:r>
                <a:t>NP</a:t>
              </a:r>
            </a:p>
          </p:txBody>
        </p:sp>
        <p:grpSp>
          <p:nvGrpSpPr>
            <p:cNvPr id="69" name="Group"/>
            <p:cNvGrpSpPr/>
            <p:nvPr/>
          </p:nvGrpSpPr>
          <p:grpSpPr>
            <a:xfrm>
              <a:off x="895660" y="1048063"/>
              <a:ext cx="558238" cy="698710"/>
              <a:chOff x="0" y="0"/>
              <a:chExt cx="558237" cy="698708"/>
            </a:xfrm>
          </p:grpSpPr>
          <p:sp>
            <p:nvSpPr>
              <p:cNvPr id="71" name="Oval"/>
              <p:cNvSpPr/>
              <p:nvPr/>
            </p:nvSpPr>
            <p:spPr>
              <a:xfrm>
                <a:off x="0" y="0"/>
                <a:ext cx="558238" cy="698709"/>
              </a:xfrm>
              <a:prstGeom prst="ellipse">
                <a:avLst/>
              </a:prstGeom>
              <a:solidFill>
                <a:srgbClr val="CBCBCB"/>
              </a:solidFill>
              <a:ln w="6350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595" marR="61595" algn="l" defTabSz="457200">
                  <a:defRPr sz="22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2" name="P"/>
              <p:cNvSpPr txBox="1"/>
              <p:nvPr/>
            </p:nvSpPr>
            <p:spPr>
              <a:xfrm>
                <a:off x="83735" y="149301"/>
                <a:ext cx="390767" cy="4071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>
                <a:lvl1pPr marL="56515" marR="56515">
                  <a:defRPr b="1">
                    <a:solidFill>
                      <a:srgbClr val="000000"/>
                    </a:solidFill>
                    <a:latin typeface="Lucida Grande" panose="020B0600040502020204"/>
                    <a:ea typeface="Lucida Grande" panose="020B0600040502020204"/>
                    <a:cs typeface="Lucida Grande" panose="020B0600040502020204"/>
                    <a:sym typeface="Lucida Grande" panose="020B0600040502020204"/>
                  </a:defRPr>
                </a:lvl1pPr>
              </a:lstStyle>
              <a:p>
                <a:r>
                  <a:t>P</a:t>
                </a:r>
              </a:p>
            </p:txBody>
          </p:sp>
        </p:grpSp>
        <p:sp>
          <p:nvSpPr>
            <p:cNvPr id="70" name="If  P ≠ NP"/>
            <p:cNvSpPr txBox="1"/>
            <p:nvPr/>
          </p:nvSpPr>
          <p:spPr>
            <a:xfrm>
              <a:off x="1034598" y="2923481"/>
              <a:ext cx="2101454" cy="212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010000"/>
                </a:buClr>
                <a:defRPr b="1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  <a:latin typeface="Lucida Grande" panose="020B0600040502020204"/>
                  <a:ea typeface="Lucida Grande" panose="020B0600040502020204"/>
                  <a:cs typeface="Lucida Grande" panose="020B0600040502020204"/>
                  <a:sym typeface="Lucida Grande" panose="020B0600040502020204"/>
                </a:defRPr>
              </a:lvl1pPr>
            </a:lstStyle>
            <a:p>
              <a:pPr>
                <a:defRPr>
                  <a:solidFill>
                    <a:srgbClr val="8D3124"/>
                  </a:solidFill>
                  <a:uFillTx/>
                </a:defRPr>
              </a:pPr>
              <a:r>
                <a:rPr dirty="0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</a:rPr>
                <a:t>If  P ≠ NP</a:t>
              </a:r>
              <a:endParaRPr dirty="0">
                <a:solidFill>
                  <a:srgbClr val="010000"/>
                </a:solidFill>
                <a:uFill>
                  <a:solidFill>
                    <a:srgbClr val="010000"/>
                  </a:solidFill>
                </a:uFill>
              </a:endParaRPr>
            </a:p>
          </p:txBody>
        </p:sp>
      </p:grpSp>
      <p:grpSp>
        <p:nvGrpSpPr>
          <p:cNvPr id="73" name="Group"/>
          <p:cNvGrpSpPr/>
          <p:nvPr/>
        </p:nvGrpSpPr>
        <p:grpSpPr>
          <a:xfrm>
            <a:off x="452557" y="2156781"/>
            <a:ext cx="2507621" cy="2200587"/>
            <a:chOff x="0" y="0"/>
            <a:chExt cx="3796011" cy="3245542"/>
          </a:xfrm>
        </p:grpSpPr>
        <p:sp>
          <p:nvSpPr>
            <p:cNvPr id="74" name="If  P = NP"/>
            <p:cNvSpPr txBox="1"/>
            <p:nvPr/>
          </p:nvSpPr>
          <p:spPr>
            <a:xfrm>
              <a:off x="1113063" y="2932530"/>
              <a:ext cx="2020510" cy="313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010000"/>
                </a:buClr>
                <a:defRPr b="1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  <a:latin typeface="Lucida Grande" panose="020B0600040502020204"/>
                  <a:ea typeface="Lucida Grande" panose="020B0600040502020204"/>
                  <a:cs typeface="Lucida Grande" panose="020B0600040502020204"/>
                  <a:sym typeface="Lucida Grande" panose="020B0600040502020204"/>
                </a:defRPr>
              </a:lvl1pPr>
            </a:lstStyle>
            <a:p>
              <a:r>
                <a:rPr dirty="0"/>
                <a:t>If  P = NP</a:t>
              </a:r>
              <a:endParaRPr dirty="0"/>
            </a:p>
          </p:txBody>
        </p:sp>
        <p:sp>
          <p:nvSpPr>
            <p:cNvPr id="75" name="Oval"/>
            <p:cNvSpPr/>
            <p:nvPr/>
          </p:nvSpPr>
          <p:spPr>
            <a:xfrm>
              <a:off x="0" y="0"/>
              <a:ext cx="3796011" cy="2621732"/>
            </a:xfrm>
            <a:prstGeom prst="ellipse">
              <a:avLst/>
            </a:prstGeom>
            <a:solidFill>
              <a:srgbClr val="424242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595" marR="61595" algn="l" defTabSz="457200"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6" name="EXP"/>
            <p:cNvSpPr txBox="1"/>
            <p:nvPr/>
          </p:nvSpPr>
          <p:spPr>
            <a:xfrm>
              <a:off x="127713" y="786551"/>
              <a:ext cx="697797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FFFFFF"/>
                </a:buClr>
                <a:defRPr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Lucida Grande" panose="020B0600040502020204"/>
                  <a:ea typeface="Lucida Grande" panose="020B0600040502020204"/>
                  <a:cs typeface="Lucida Grande" panose="020B0600040502020204"/>
                  <a:sym typeface="Lucida Grande" panose="020B0600040502020204"/>
                </a:defRPr>
              </a:lvl1pPr>
            </a:lstStyle>
            <a:p>
              <a:r>
                <a:t>EXP</a:t>
              </a:r>
            </a:p>
          </p:txBody>
        </p:sp>
        <p:sp>
          <p:nvSpPr>
            <p:cNvPr id="77" name="Oval"/>
            <p:cNvSpPr/>
            <p:nvPr/>
          </p:nvSpPr>
          <p:spPr>
            <a:xfrm>
              <a:off x="654999" y="503180"/>
              <a:ext cx="2478573" cy="1891550"/>
            </a:xfrm>
            <a:prstGeom prst="ellipse">
              <a:avLst/>
            </a:prstGeom>
            <a:solidFill>
              <a:srgbClr val="CBCBCB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595" marR="61595" algn="l" defTabSz="457200"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8" name="P = NP"/>
            <p:cNvSpPr txBox="1"/>
            <p:nvPr/>
          </p:nvSpPr>
          <p:spPr>
            <a:xfrm>
              <a:off x="1022906" y="1395537"/>
              <a:ext cx="1772403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010000"/>
                </a:buClr>
                <a:defRPr b="1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  <a:latin typeface="Lucida Grande" panose="020B0600040502020204"/>
                  <a:ea typeface="Lucida Grande" panose="020B0600040502020204"/>
                  <a:cs typeface="Lucida Grande" panose="020B0600040502020204"/>
                  <a:sym typeface="Lucida Grande" panose="020B0600040502020204"/>
                </a:defRPr>
              </a:lvl1pPr>
            </a:lstStyle>
            <a:p>
              <a:r>
                <a:t>P = NP</a:t>
              </a:r>
            </a:p>
          </p:txBody>
        </p:sp>
      </p:grpSp>
      <p:pic>
        <p:nvPicPr>
          <p:cNvPr id="20" name="图片 19" descr="图示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8079" y="2156871"/>
            <a:ext cx="7190561" cy="467386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 advAuto="0"/>
      <p:bldP spid="73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 Regular" panose="020B0604020202090204" charset="0"/>
                <a:cs typeface="Arial Regular" panose="020B0604020202090204" charset="0"/>
              </a:rPr>
              <a:t>Optimization 2: Path Compression</a:t>
            </a:r>
            <a:endParaRPr lang="en-US" altLang="zh-CN" dirty="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2565" y="3602990"/>
            <a:ext cx="1434465" cy="54419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find(</a:t>
            </a:r>
            <a:r>
              <a:rPr lang="en-US" altLang="zh-CN" dirty="0">
                <a:solidFill>
                  <a:srgbClr val="FF0000"/>
                </a:solidFill>
              </a:rPr>
              <a:t>e</a:t>
            </a:r>
            <a:r>
              <a:rPr lang="en-US" altLang="zh-CN" dirty="0"/>
              <a:t>)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6218555" y="4364355"/>
            <a:ext cx="5795645" cy="1694815"/>
            <a:chOff x="3770" y="3812"/>
            <a:chExt cx="11840" cy="4990"/>
          </a:xfrm>
        </p:grpSpPr>
        <p:sp>
          <p:nvSpPr>
            <p:cNvPr id="1100804" name="Oval 4"/>
            <p:cNvSpPr>
              <a:spLocks noChangeAspect="1" noChangeArrowheads="1"/>
            </p:cNvSpPr>
            <p:nvPr/>
          </p:nvSpPr>
          <p:spPr bwMode="auto">
            <a:xfrm>
              <a:off x="5953" y="5252"/>
              <a:ext cx="800" cy="8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ea typeface="宋体" pitchFamily="2" charset="-122"/>
                </a:rPr>
                <a:t>f</a:t>
              </a:r>
              <a:endParaRPr lang="en-US" altLang="zh-CN" sz="2400">
                <a:ea typeface="宋体" pitchFamily="2" charset="-122"/>
              </a:endParaRPr>
            </a:p>
          </p:txBody>
        </p:sp>
        <p:cxnSp>
          <p:nvCxnSpPr>
            <p:cNvPr id="1100805" name="AutoShape 5"/>
            <p:cNvCxnSpPr>
              <a:cxnSpLocks noChangeShapeType="1"/>
              <a:stCxn id="1100804" idx="0"/>
              <a:endCxn id="1100812" idx="4"/>
            </p:cNvCxnSpPr>
            <p:nvPr/>
          </p:nvCxnSpPr>
          <p:spPr bwMode="auto">
            <a:xfrm flipV="1">
              <a:off x="6353" y="4642"/>
              <a:ext cx="0" cy="5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00806" name="Oval 6"/>
            <p:cNvSpPr>
              <a:spLocks noChangeAspect="1" noChangeArrowheads="1"/>
            </p:cNvSpPr>
            <p:nvPr/>
          </p:nvSpPr>
          <p:spPr bwMode="auto">
            <a:xfrm>
              <a:off x="7490" y="5252"/>
              <a:ext cx="800" cy="8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ea typeface="宋体" pitchFamily="2" charset="-122"/>
                </a:rPr>
                <a:t>h</a:t>
              </a:r>
              <a:endParaRPr lang="en-US" altLang="zh-CN" sz="2400">
                <a:ea typeface="宋体" pitchFamily="2" charset="-122"/>
              </a:endParaRPr>
            </a:p>
          </p:txBody>
        </p:sp>
        <p:cxnSp>
          <p:nvCxnSpPr>
            <p:cNvPr id="1100807" name="AutoShape 7"/>
            <p:cNvCxnSpPr>
              <a:cxnSpLocks noChangeShapeType="1"/>
              <a:stCxn id="1100806" idx="0"/>
              <a:endCxn id="1100812" idx="5"/>
            </p:cNvCxnSpPr>
            <p:nvPr/>
          </p:nvCxnSpPr>
          <p:spPr bwMode="auto">
            <a:xfrm flipH="1" flipV="1">
              <a:off x="6635" y="4525"/>
              <a:ext cx="1255" cy="6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00808" name="Oval 8"/>
            <p:cNvSpPr>
              <a:spLocks noChangeAspect="1" noChangeArrowheads="1"/>
            </p:cNvSpPr>
            <p:nvPr/>
          </p:nvSpPr>
          <p:spPr bwMode="auto">
            <a:xfrm>
              <a:off x="4513" y="5252"/>
              <a:ext cx="800" cy="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solidFill>
                    <a:srgbClr val="FF0000"/>
                  </a:solidFill>
                  <a:ea typeface="宋体" pitchFamily="2" charset="-122"/>
                </a:rPr>
                <a:t>a</a:t>
              </a:r>
              <a:endParaRPr lang="en-US" altLang="zh-CN" sz="2400">
                <a:solidFill>
                  <a:srgbClr val="FF0000"/>
                </a:solidFill>
                <a:ea typeface="宋体" pitchFamily="2" charset="-122"/>
              </a:endParaRPr>
            </a:p>
          </p:txBody>
        </p:sp>
        <p:cxnSp>
          <p:nvCxnSpPr>
            <p:cNvPr id="1100809" name="AutoShape 9"/>
            <p:cNvCxnSpPr>
              <a:cxnSpLocks noChangeShapeType="1"/>
              <a:stCxn id="1100808" idx="0"/>
              <a:endCxn id="1100812" idx="3"/>
            </p:cNvCxnSpPr>
            <p:nvPr/>
          </p:nvCxnSpPr>
          <p:spPr bwMode="auto">
            <a:xfrm flipV="1">
              <a:off x="4913" y="4525"/>
              <a:ext cx="1157" cy="697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00810" name="Oval 10"/>
            <p:cNvSpPr>
              <a:spLocks noChangeAspect="1" noChangeArrowheads="1"/>
            </p:cNvSpPr>
            <p:nvPr/>
          </p:nvSpPr>
          <p:spPr bwMode="auto">
            <a:xfrm>
              <a:off x="3770" y="6572"/>
              <a:ext cx="800" cy="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solidFill>
                    <a:srgbClr val="FF0000"/>
                  </a:solidFill>
                  <a:ea typeface="宋体" pitchFamily="2" charset="-122"/>
                </a:rPr>
                <a:t>b</a:t>
              </a:r>
              <a:endParaRPr lang="en-US" altLang="zh-CN" sz="2400">
                <a:solidFill>
                  <a:srgbClr val="FF0000"/>
                </a:solidFill>
                <a:ea typeface="宋体" pitchFamily="2" charset="-122"/>
              </a:endParaRPr>
            </a:p>
          </p:txBody>
        </p:sp>
        <p:cxnSp>
          <p:nvCxnSpPr>
            <p:cNvPr id="1100811" name="AutoShape 11"/>
            <p:cNvCxnSpPr>
              <a:cxnSpLocks noChangeShapeType="1"/>
              <a:stCxn id="1100810" idx="0"/>
              <a:endCxn id="1100808" idx="3"/>
            </p:cNvCxnSpPr>
            <p:nvPr/>
          </p:nvCxnSpPr>
          <p:spPr bwMode="auto">
            <a:xfrm flipV="1">
              <a:off x="4170" y="5965"/>
              <a:ext cx="460" cy="577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00812" name="Oval 12"/>
            <p:cNvSpPr>
              <a:spLocks noChangeAspect="1" noChangeArrowheads="1"/>
            </p:cNvSpPr>
            <p:nvPr/>
          </p:nvSpPr>
          <p:spPr bwMode="auto">
            <a:xfrm>
              <a:off x="5953" y="3812"/>
              <a:ext cx="800" cy="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solidFill>
                    <a:srgbClr val="FF0000"/>
                  </a:solidFill>
                  <a:ea typeface="宋体" pitchFamily="2" charset="-122"/>
                </a:rPr>
                <a:t>c</a:t>
              </a:r>
              <a:endParaRPr lang="en-US" altLang="zh-CN" sz="2400">
                <a:solidFill>
                  <a:srgbClr val="FF0000"/>
                </a:solidFill>
                <a:ea typeface="宋体" pitchFamily="2" charset="-122"/>
              </a:endParaRPr>
            </a:p>
          </p:txBody>
        </p:sp>
        <p:sp>
          <p:nvSpPr>
            <p:cNvPr id="1100813" name="Oval 13"/>
            <p:cNvSpPr>
              <a:spLocks noChangeAspect="1" noChangeArrowheads="1"/>
            </p:cNvSpPr>
            <p:nvPr/>
          </p:nvSpPr>
          <p:spPr bwMode="auto">
            <a:xfrm>
              <a:off x="5250" y="6572"/>
              <a:ext cx="800" cy="8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ea typeface="宋体" pitchFamily="2" charset="-122"/>
                </a:rPr>
                <a:t>d</a:t>
              </a:r>
              <a:endParaRPr lang="en-US" altLang="zh-CN" sz="2400">
                <a:ea typeface="宋体" pitchFamily="2" charset="-122"/>
              </a:endParaRPr>
            </a:p>
          </p:txBody>
        </p:sp>
        <p:cxnSp>
          <p:nvCxnSpPr>
            <p:cNvPr id="1100814" name="AutoShape 14"/>
            <p:cNvCxnSpPr>
              <a:cxnSpLocks noChangeShapeType="1"/>
              <a:stCxn id="1100813" idx="0"/>
              <a:endCxn id="1100808" idx="5"/>
            </p:cNvCxnSpPr>
            <p:nvPr/>
          </p:nvCxnSpPr>
          <p:spPr bwMode="auto">
            <a:xfrm flipH="1" flipV="1">
              <a:off x="5195" y="5965"/>
              <a:ext cx="455" cy="57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00815" name="Oval 15"/>
            <p:cNvSpPr>
              <a:spLocks noChangeAspect="1" noChangeArrowheads="1"/>
            </p:cNvSpPr>
            <p:nvPr/>
          </p:nvSpPr>
          <p:spPr bwMode="auto">
            <a:xfrm>
              <a:off x="4890" y="8002"/>
              <a:ext cx="800" cy="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solidFill>
                    <a:srgbClr val="FF0000"/>
                  </a:solidFill>
                  <a:ea typeface="宋体" pitchFamily="2" charset="-122"/>
                </a:rPr>
                <a:t>e</a:t>
              </a:r>
              <a:endParaRPr lang="en-US" altLang="zh-CN" sz="2400">
                <a:solidFill>
                  <a:srgbClr val="FF0000"/>
                </a:solidFill>
                <a:ea typeface="宋体" pitchFamily="2" charset="-122"/>
              </a:endParaRPr>
            </a:p>
          </p:txBody>
        </p:sp>
        <p:cxnSp>
          <p:nvCxnSpPr>
            <p:cNvPr id="1100816" name="AutoShape 16"/>
            <p:cNvCxnSpPr>
              <a:cxnSpLocks noChangeShapeType="1"/>
              <a:stCxn id="1100815" idx="0"/>
              <a:endCxn id="1100810" idx="5"/>
            </p:cNvCxnSpPr>
            <p:nvPr/>
          </p:nvCxnSpPr>
          <p:spPr bwMode="auto">
            <a:xfrm flipH="1" flipV="1">
              <a:off x="4453" y="7285"/>
              <a:ext cx="837" cy="687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00818" name="AutoShape 18"/>
            <p:cNvSpPr>
              <a:spLocks noChangeArrowheads="1"/>
            </p:cNvSpPr>
            <p:nvPr/>
          </p:nvSpPr>
          <p:spPr bwMode="auto">
            <a:xfrm>
              <a:off x="9650" y="5082"/>
              <a:ext cx="720" cy="36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0820" name="Oval 20"/>
            <p:cNvSpPr>
              <a:spLocks noChangeAspect="1" noChangeArrowheads="1"/>
            </p:cNvSpPr>
            <p:nvPr/>
          </p:nvSpPr>
          <p:spPr bwMode="auto">
            <a:xfrm>
              <a:off x="3770" y="8002"/>
              <a:ext cx="800" cy="8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ea typeface="宋体" pitchFamily="2" charset="-122"/>
                </a:rPr>
                <a:t>i</a:t>
              </a:r>
              <a:endParaRPr lang="en-US" altLang="zh-CN" sz="2400">
                <a:ea typeface="宋体" pitchFamily="2" charset="-122"/>
              </a:endParaRPr>
            </a:p>
          </p:txBody>
        </p:sp>
        <p:cxnSp>
          <p:nvCxnSpPr>
            <p:cNvPr id="1100821" name="AutoShape 21"/>
            <p:cNvCxnSpPr>
              <a:cxnSpLocks noChangeShapeType="1"/>
              <a:stCxn id="1100820" idx="0"/>
              <a:endCxn id="1100810" idx="4"/>
            </p:cNvCxnSpPr>
            <p:nvPr/>
          </p:nvCxnSpPr>
          <p:spPr bwMode="auto">
            <a:xfrm flipV="1">
              <a:off x="4170" y="7402"/>
              <a:ext cx="0" cy="5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00823" name="Oval 23"/>
            <p:cNvSpPr>
              <a:spLocks noChangeAspect="1" noChangeArrowheads="1"/>
            </p:cNvSpPr>
            <p:nvPr/>
          </p:nvSpPr>
          <p:spPr bwMode="auto">
            <a:xfrm>
              <a:off x="13273" y="5252"/>
              <a:ext cx="800" cy="8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ea typeface="宋体" pitchFamily="2" charset="-122"/>
                </a:rPr>
                <a:t>f</a:t>
              </a:r>
              <a:endParaRPr lang="en-US" altLang="zh-CN" sz="2400">
                <a:ea typeface="宋体" pitchFamily="2" charset="-122"/>
              </a:endParaRPr>
            </a:p>
          </p:txBody>
        </p:sp>
        <p:cxnSp>
          <p:nvCxnSpPr>
            <p:cNvPr id="1100824" name="AutoShape 24"/>
            <p:cNvCxnSpPr>
              <a:cxnSpLocks noChangeShapeType="1"/>
              <a:stCxn id="1100823" idx="0"/>
              <a:endCxn id="1100829" idx="4"/>
            </p:cNvCxnSpPr>
            <p:nvPr/>
          </p:nvCxnSpPr>
          <p:spPr bwMode="auto">
            <a:xfrm flipV="1">
              <a:off x="13673" y="4642"/>
              <a:ext cx="0" cy="5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00825" name="Oval 25"/>
            <p:cNvSpPr>
              <a:spLocks noChangeAspect="1" noChangeArrowheads="1"/>
            </p:cNvSpPr>
            <p:nvPr/>
          </p:nvSpPr>
          <p:spPr bwMode="auto">
            <a:xfrm>
              <a:off x="14810" y="5252"/>
              <a:ext cx="800" cy="8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ea typeface="宋体" pitchFamily="2" charset="-122"/>
                </a:rPr>
                <a:t>h</a:t>
              </a:r>
              <a:endParaRPr lang="en-US" altLang="zh-CN" sz="2400">
                <a:ea typeface="宋体" pitchFamily="2" charset="-122"/>
              </a:endParaRPr>
            </a:p>
          </p:txBody>
        </p:sp>
        <p:cxnSp>
          <p:nvCxnSpPr>
            <p:cNvPr id="1100826" name="AutoShape 26"/>
            <p:cNvCxnSpPr>
              <a:cxnSpLocks noChangeShapeType="1"/>
              <a:stCxn id="1100825" idx="0"/>
              <a:endCxn id="1100829" idx="6"/>
            </p:cNvCxnSpPr>
            <p:nvPr/>
          </p:nvCxnSpPr>
          <p:spPr bwMode="auto">
            <a:xfrm flipH="1" flipV="1">
              <a:off x="14103" y="4212"/>
              <a:ext cx="1107" cy="101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00827" name="Oval 27"/>
            <p:cNvSpPr>
              <a:spLocks noChangeAspect="1" noChangeArrowheads="1"/>
            </p:cNvSpPr>
            <p:nvPr/>
          </p:nvSpPr>
          <p:spPr bwMode="auto">
            <a:xfrm>
              <a:off x="11833" y="5252"/>
              <a:ext cx="800" cy="8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ea typeface="宋体" pitchFamily="2" charset="-122"/>
                </a:rPr>
                <a:t>a</a:t>
              </a:r>
              <a:endParaRPr lang="en-US" altLang="zh-CN" sz="2400">
                <a:ea typeface="宋体" pitchFamily="2" charset="-122"/>
              </a:endParaRPr>
            </a:p>
          </p:txBody>
        </p:sp>
        <p:cxnSp>
          <p:nvCxnSpPr>
            <p:cNvPr id="1100828" name="AutoShape 28"/>
            <p:cNvCxnSpPr>
              <a:cxnSpLocks noChangeShapeType="1"/>
              <a:stCxn id="1100827" idx="0"/>
              <a:endCxn id="1100829" idx="2"/>
            </p:cNvCxnSpPr>
            <p:nvPr/>
          </p:nvCxnSpPr>
          <p:spPr bwMode="auto">
            <a:xfrm flipV="1">
              <a:off x="12233" y="4212"/>
              <a:ext cx="1010" cy="1010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00829" name="Oval 29"/>
            <p:cNvSpPr>
              <a:spLocks noChangeAspect="1" noChangeArrowheads="1"/>
            </p:cNvSpPr>
            <p:nvPr/>
          </p:nvSpPr>
          <p:spPr bwMode="auto">
            <a:xfrm>
              <a:off x="13273" y="3812"/>
              <a:ext cx="800" cy="8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ea typeface="宋体" pitchFamily="2" charset="-122"/>
                </a:rPr>
                <a:t>c</a:t>
              </a:r>
              <a:endParaRPr lang="en-US" altLang="zh-CN" sz="2400">
                <a:ea typeface="宋体" pitchFamily="2" charset="-122"/>
              </a:endParaRPr>
            </a:p>
          </p:txBody>
        </p:sp>
        <p:sp>
          <p:nvSpPr>
            <p:cNvPr id="1100830" name="Oval 30"/>
            <p:cNvSpPr>
              <a:spLocks noChangeAspect="1" noChangeArrowheads="1"/>
            </p:cNvSpPr>
            <p:nvPr/>
          </p:nvSpPr>
          <p:spPr bwMode="auto">
            <a:xfrm>
              <a:off x="11330" y="7002"/>
              <a:ext cx="800" cy="8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ea typeface="宋体" pitchFamily="2" charset="-122"/>
                </a:rPr>
                <a:t>d</a:t>
              </a:r>
              <a:endParaRPr lang="en-US" altLang="zh-CN" sz="2400">
                <a:ea typeface="宋体" pitchFamily="2" charset="-122"/>
              </a:endParaRPr>
            </a:p>
          </p:txBody>
        </p:sp>
        <p:cxnSp>
          <p:nvCxnSpPr>
            <p:cNvPr id="1100831" name="AutoShape 31"/>
            <p:cNvCxnSpPr>
              <a:cxnSpLocks noChangeShapeType="1"/>
              <a:stCxn id="1100830" idx="0"/>
              <a:endCxn id="1100827" idx="4"/>
            </p:cNvCxnSpPr>
            <p:nvPr/>
          </p:nvCxnSpPr>
          <p:spPr bwMode="auto">
            <a:xfrm flipV="1">
              <a:off x="11730" y="6082"/>
              <a:ext cx="503" cy="8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00832" name="Oval 32"/>
            <p:cNvSpPr>
              <a:spLocks noChangeAspect="1" noChangeArrowheads="1"/>
            </p:cNvSpPr>
            <p:nvPr/>
          </p:nvSpPr>
          <p:spPr bwMode="auto">
            <a:xfrm>
              <a:off x="14210" y="6162"/>
              <a:ext cx="800" cy="8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ea typeface="宋体" pitchFamily="2" charset="-122"/>
                </a:rPr>
                <a:t>e</a:t>
              </a:r>
              <a:endParaRPr lang="en-US" altLang="zh-CN" sz="2400">
                <a:ea typeface="宋体" pitchFamily="2" charset="-122"/>
              </a:endParaRPr>
            </a:p>
          </p:txBody>
        </p:sp>
        <p:cxnSp>
          <p:nvCxnSpPr>
            <p:cNvPr id="1100833" name="AutoShape 33"/>
            <p:cNvCxnSpPr>
              <a:cxnSpLocks noChangeShapeType="1"/>
              <a:stCxn id="1100832" idx="0"/>
              <a:endCxn id="1100829" idx="5"/>
            </p:cNvCxnSpPr>
            <p:nvPr/>
          </p:nvCxnSpPr>
          <p:spPr bwMode="auto">
            <a:xfrm flipH="1" flipV="1">
              <a:off x="13955" y="4525"/>
              <a:ext cx="655" cy="1607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00835" name="Oval 35"/>
            <p:cNvSpPr>
              <a:spLocks noChangeAspect="1" noChangeArrowheads="1"/>
            </p:cNvSpPr>
            <p:nvPr/>
          </p:nvSpPr>
          <p:spPr bwMode="auto">
            <a:xfrm>
              <a:off x="12390" y="6157"/>
              <a:ext cx="800" cy="8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ea typeface="宋体" pitchFamily="2" charset="-122"/>
                </a:rPr>
                <a:t>b</a:t>
              </a:r>
              <a:endParaRPr lang="en-US" altLang="zh-CN" sz="2400">
                <a:ea typeface="宋体" pitchFamily="2" charset="-122"/>
              </a:endParaRPr>
            </a:p>
          </p:txBody>
        </p:sp>
        <p:cxnSp>
          <p:nvCxnSpPr>
            <p:cNvPr id="1100836" name="AutoShape 36"/>
            <p:cNvCxnSpPr>
              <a:cxnSpLocks noChangeShapeType="1"/>
              <a:stCxn id="1100835" idx="0"/>
              <a:endCxn id="1100829" idx="3"/>
            </p:cNvCxnSpPr>
            <p:nvPr/>
          </p:nvCxnSpPr>
          <p:spPr bwMode="auto">
            <a:xfrm flipV="1">
              <a:off x="12790" y="4525"/>
              <a:ext cx="600" cy="1602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00837" name="Oval 37"/>
            <p:cNvSpPr>
              <a:spLocks noChangeAspect="1" noChangeArrowheads="1"/>
            </p:cNvSpPr>
            <p:nvPr/>
          </p:nvSpPr>
          <p:spPr bwMode="auto">
            <a:xfrm>
              <a:off x="12390" y="7587"/>
              <a:ext cx="800" cy="8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ea typeface="宋体" pitchFamily="2" charset="-122"/>
                </a:rPr>
                <a:t>i</a:t>
              </a:r>
              <a:endParaRPr lang="en-US" altLang="zh-CN" sz="2400">
                <a:ea typeface="宋体" pitchFamily="2" charset="-122"/>
              </a:endParaRPr>
            </a:p>
          </p:txBody>
        </p:sp>
        <p:cxnSp>
          <p:nvCxnSpPr>
            <p:cNvPr id="1100838" name="AutoShape 38"/>
            <p:cNvCxnSpPr>
              <a:cxnSpLocks noChangeShapeType="1"/>
              <a:stCxn id="1100837" idx="0"/>
              <a:endCxn id="1100835" idx="4"/>
            </p:cNvCxnSpPr>
            <p:nvPr/>
          </p:nvCxnSpPr>
          <p:spPr bwMode="auto">
            <a:xfrm flipV="1">
              <a:off x="12790" y="6987"/>
              <a:ext cx="0" cy="5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5059" name="Rectangle 3"/>
          <p:cNvSpPr>
            <a:spLocks noGrp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660400" y="1707515"/>
            <a:ext cx="10515600" cy="4351338"/>
          </a:xfrm>
        </p:spPr>
        <p:txBody>
          <a:bodyPr>
            <a:normAutofit fontScale="92500" lnSpcReduction="10000"/>
          </a:bodyPr>
          <a:p>
            <a:pPr>
              <a:buNone/>
            </a:pP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	Another optimization is that, whenever find is called, update the object to point to the root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>
              <a:buFont typeface="Arial" panose="020B0604020202090204" pitchFamily="34" charset="0"/>
              <a:buNone/>
            </a:pPr>
            <a:endParaRPr lang="en-US" altLang="en-US" dirty="0">
              <a:latin typeface="Consolas" pitchFamily="49" charset="0"/>
              <a:cs typeface="Arial" panose="020B0604020202090204" pitchFamily="34" charset="0"/>
            </a:endParaRPr>
          </a:p>
          <a:p>
            <a:pPr lvl="1">
              <a:buFont typeface="Arial" panose="020B0604020202090204" pitchFamily="34" charset="0"/>
              <a:buNone/>
            </a:pPr>
            <a:r>
              <a:rPr lang="en-US" altLang="en-US" sz="1600" dirty="0">
                <a:latin typeface="Consolas" pitchFamily="49" charset="0"/>
                <a:cs typeface="Arial" panose="020B0604020202090204" pitchFamily="34" charset="0"/>
              </a:rPr>
              <a:t>	size_t </a:t>
            </a:r>
            <a:r>
              <a:rPr lang="en-US" altLang="en-US" sz="1600" dirty="0" err="1">
                <a:latin typeface="Consolas" pitchFamily="49" charset="0"/>
                <a:cs typeface="Arial" panose="020B0604020202090204" pitchFamily="34" charset="0"/>
              </a:rPr>
              <a:t>Disjoint_set</a:t>
            </a:r>
            <a:r>
              <a:rPr lang="en-US" altLang="en-US" sz="1600" dirty="0">
                <a:latin typeface="Consolas" pitchFamily="49" charset="0"/>
                <a:cs typeface="Arial" panose="020B0604020202090204" pitchFamily="34" charset="0"/>
              </a:rPr>
              <a:t>::find( size_t n ) {</a:t>
            </a:r>
            <a:endParaRPr lang="en-US" altLang="en-US" sz="1600" dirty="0">
              <a:latin typeface="Consolas" pitchFamily="49" charset="0"/>
              <a:cs typeface="Arial" panose="020B0604020202090204" pitchFamily="34" charset="0"/>
            </a:endParaRPr>
          </a:p>
          <a:p>
            <a:pPr lvl="1">
              <a:buFont typeface="Arial" panose="020B0604020202090204" pitchFamily="34" charset="0"/>
              <a:buNone/>
            </a:pPr>
            <a:r>
              <a:rPr lang="en-US" altLang="en-US" sz="1600" dirty="0">
                <a:latin typeface="Consolas" pitchFamily="49" charset="0"/>
                <a:cs typeface="Arial" panose="020B0604020202090204" pitchFamily="34" charset="0"/>
              </a:rPr>
              <a:t>	    if ( parent[n] == n ) {</a:t>
            </a:r>
            <a:endParaRPr lang="en-US" altLang="en-US" sz="1600" dirty="0">
              <a:latin typeface="Consolas" pitchFamily="49" charset="0"/>
              <a:cs typeface="Arial" panose="020B0604020202090204" pitchFamily="34" charset="0"/>
            </a:endParaRPr>
          </a:p>
          <a:p>
            <a:pPr lvl="1">
              <a:buFont typeface="Arial" panose="020B0604020202090204" pitchFamily="34" charset="0"/>
              <a:buNone/>
            </a:pPr>
            <a:r>
              <a:rPr lang="en-US" altLang="en-US" sz="1600" dirty="0">
                <a:latin typeface="Consolas" pitchFamily="49" charset="0"/>
                <a:cs typeface="Arial" panose="020B0604020202090204" pitchFamily="34" charset="0"/>
              </a:rPr>
              <a:t>	        return n;</a:t>
            </a:r>
            <a:endParaRPr lang="en-US" altLang="en-US" sz="1600" dirty="0">
              <a:latin typeface="Consolas" pitchFamily="49" charset="0"/>
              <a:cs typeface="Arial" panose="020B0604020202090204" pitchFamily="34" charset="0"/>
            </a:endParaRPr>
          </a:p>
          <a:p>
            <a:pPr lvl="1">
              <a:buFont typeface="Arial" panose="020B0604020202090204" pitchFamily="34" charset="0"/>
              <a:buNone/>
            </a:pPr>
            <a:r>
              <a:rPr lang="en-US" altLang="en-US" sz="1600" dirty="0">
                <a:latin typeface="Consolas" pitchFamily="49" charset="0"/>
                <a:cs typeface="Arial" panose="020B0604020202090204" pitchFamily="34" charset="0"/>
              </a:rPr>
              <a:t>	    } else {</a:t>
            </a:r>
            <a:endParaRPr lang="en-US" altLang="en-US" sz="1600" dirty="0">
              <a:latin typeface="Consolas" pitchFamily="49" charset="0"/>
              <a:cs typeface="Arial" panose="020B0604020202090204" pitchFamily="34" charset="0"/>
            </a:endParaRPr>
          </a:p>
          <a:p>
            <a:pPr lvl="1">
              <a:buFont typeface="Arial" panose="020B0604020202090204" pitchFamily="34" charset="0"/>
              <a:buNone/>
            </a:pPr>
            <a:r>
              <a:rPr lang="en-US" altLang="en-US" sz="1600" dirty="0">
                <a:latin typeface="Consolas" pitchFamily="49" charset="0"/>
                <a:cs typeface="Arial" panose="020B0604020202090204" pitchFamily="34" charset="0"/>
              </a:rPr>
              <a:t>	        parent[n] = find( parent[n] );</a:t>
            </a:r>
            <a:endParaRPr lang="en-US" altLang="en-US" sz="1600" dirty="0">
              <a:latin typeface="Consolas" pitchFamily="49" charset="0"/>
              <a:cs typeface="Arial" panose="020B0604020202090204" pitchFamily="34" charset="0"/>
            </a:endParaRPr>
          </a:p>
          <a:p>
            <a:pPr lvl="1">
              <a:buFont typeface="Arial" panose="020B0604020202090204" pitchFamily="34" charset="0"/>
              <a:buNone/>
            </a:pPr>
            <a:r>
              <a:rPr lang="en-US" altLang="en-US" sz="1600" dirty="0">
                <a:latin typeface="Consolas" pitchFamily="49" charset="0"/>
                <a:cs typeface="Arial" panose="020B0604020202090204" pitchFamily="34" charset="0"/>
              </a:rPr>
              <a:t>	        return parent[n];</a:t>
            </a:r>
            <a:endParaRPr lang="en-US" altLang="en-US" sz="1600" dirty="0">
              <a:latin typeface="Consolas" pitchFamily="49" charset="0"/>
              <a:cs typeface="Arial" panose="020B0604020202090204" pitchFamily="34" charset="0"/>
            </a:endParaRPr>
          </a:p>
          <a:p>
            <a:pPr lvl="1">
              <a:buFont typeface="Arial" panose="020B0604020202090204" pitchFamily="34" charset="0"/>
              <a:buNone/>
            </a:pPr>
            <a:r>
              <a:rPr lang="en-US" altLang="en-US" sz="1600" dirty="0">
                <a:latin typeface="Consolas" pitchFamily="49" charset="0"/>
                <a:cs typeface="Arial" panose="020B0604020202090204" pitchFamily="34" charset="0"/>
              </a:rPr>
              <a:t>	    }</a:t>
            </a:r>
            <a:endParaRPr lang="en-US" altLang="en-US" sz="1600" dirty="0">
              <a:latin typeface="Consolas" pitchFamily="49" charset="0"/>
              <a:cs typeface="Arial" panose="020B0604020202090204" pitchFamily="34" charset="0"/>
            </a:endParaRPr>
          </a:p>
          <a:p>
            <a:pPr lvl="1">
              <a:buFont typeface="Arial" panose="020B0604020202090204" pitchFamily="34" charset="0"/>
              <a:buNone/>
            </a:pPr>
            <a:r>
              <a:rPr lang="en-US" altLang="en-US" sz="1600" dirty="0">
                <a:latin typeface="Consolas" pitchFamily="49" charset="0"/>
                <a:cs typeface="Arial" panose="020B0604020202090204" pitchFamily="34" charset="0"/>
              </a:rPr>
              <a:t>	}</a:t>
            </a:r>
            <a:endParaRPr lang="en-US" altLang="en-US" sz="1600" dirty="0">
              <a:latin typeface="Consolas" pitchFamily="49" charset="0"/>
              <a:cs typeface="Arial" panose="020B0604020202090204" pitchFamily="34" charset="0"/>
            </a:endParaRPr>
          </a:p>
          <a:p>
            <a:pPr lvl="1">
              <a:buFont typeface="Arial" panose="020B0604020202090204" pitchFamily="34" charset="0"/>
              <a:buNone/>
            </a:pPr>
            <a:endParaRPr lang="en-US" altLang="en-US" sz="1600" dirty="0">
              <a:latin typeface="Consolas" pitchFamily="49" charset="0"/>
              <a:cs typeface="Arial" panose="020B0604020202090204" pitchFamily="34" charset="0"/>
            </a:endParaRPr>
          </a:p>
          <a:p>
            <a:pPr>
              <a:buFont typeface="Arial" panose="020B0604020202090204" pitchFamily="34" charset="0"/>
              <a:buNone/>
            </a:pP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	The next call to </a:t>
            </a:r>
            <a:r>
              <a:rPr lang="en-US" altLang="en-US" dirty="0">
                <a:latin typeface="Consolas" pitchFamily="49" charset="0"/>
                <a:cs typeface="Arial" panose="020B0604020202090204" pitchFamily="34" charset="0"/>
              </a:rPr>
              <a:t>find(n)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 is </a:t>
            </a:r>
            <a:r>
              <a:rPr lang="en-US" altLang="en-US" b="1" dirty="0">
                <a:latin typeface="Symbol" pitchFamily="18" charset="2"/>
                <a:cs typeface="Arial" panose="020B0604020202090204" pitchFamily="34" charset="0"/>
              </a:rPr>
              <a:t>Q</a:t>
            </a:r>
            <a:r>
              <a:rPr lang="en-US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(1)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buFont typeface="Arial" panose="020B0604020202090204" pitchFamily="34" charset="0"/>
              <a:buNone/>
            </a:pP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	</a:t>
            </a:r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T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he cost is </a:t>
            </a:r>
            <a:r>
              <a:rPr lang="en-US" altLang="en-US" b="1" dirty="0">
                <a:latin typeface="Times New Roman" panose="02020503050405090304" pitchFamily="18" charset="0"/>
                <a:cs typeface="Arial" panose="020B0604020202090204" pitchFamily="34" charset="0"/>
              </a:rPr>
              <a:t>O</a:t>
            </a:r>
            <a:r>
              <a:rPr lang="en-US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(</a:t>
            </a:r>
            <a:r>
              <a:rPr lang="en-US" alt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h</a:t>
            </a:r>
            <a:r>
              <a:rPr lang="en-US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)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 memory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Graphs</a:t>
            </a:r>
            <a:endParaRPr lang="zh-CN" alt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1016000" y="1691005"/>
            <a:ext cx="6836410" cy="5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Undirected/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Directed</a:t>
            </a: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 Graphs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0722" name="Rectangle 2"/>
          <p:cNvSpPr>
            <a:spLocks noGrp="1" noChangeArrowheads="1"/>
          </p:cNvSpPr>
          <p:nvPr>
            <p:custDataLst>
              <p:tags r:id="rId2"/>
            </p:custDataLst>
          </p:nvPr>
        </p:nvSpPr>
        <p:spPr>
          <a:xfrm>
            <a:off x="1015200" y="2216785"/>
            <a:ext cx="7637145" cy="5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Weighted Graphs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016000" y="2304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dirty="0">
                <a:latin typeface="Arial Regular" panose="020B0604020202090204" charset="0"/>
                <a:cs typeface="Arial Regular" panose="020B0604020202090204" charset="0"/>
              </a:rPr>
              <a:t>Adjacency </a:t>
            </a:r>
            <a:r>
              <a:rPr lang="en-US" altLang="en-CA" sz="2800" dirty="0">
                <a:latin typeface="Arial Regular" panose="020B0604020202090204" charset="0"/>
                <a:cs typeface="Arial Regular" panose="020B0604020202090204" charset="0"/>
              </a:rPr>
              <a:t>L</a:t>
            </a:r>
            <a:r>
              <a:rPr lang="en-CA" sz="2800" dirty="0">
                <a:latin typeface="Arial Regular" panose="020B0604020202090204" charset="0"/>
                <a:cs typeface="Arial Regular" panose="020B0604020202090204" charset="0"/>
              </a:rPr>
              <a:t>ist</a:t>
            </a:r>
            <a:endParaRPr lang="en-CA" sz="2800" dirty="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CA" sz="280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Adjacency </a:t>
            </a:r>
            <a:r>
              <a:rPr lang="en-US" altLang="en-CA" sz="280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Matrix</a:t>
            </a:r>
            <a:endParaRPr lang="en-CA" sz="2800" dirty="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custDataLst>
              <p:tags r:id="rId4"/>
            </p:custDataLst>
          </p:nvPr>
        </p:nvSpPr>
        <p:spPr>
          <a:xfrm>
            <a:off x="1015365" y="3564000"/>
            <a:ext cx="6836410" cy="5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Other concepts: degree, simple path, ... ...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custDataLst>
              <p:tags r:id="rId5"/>
            </p:custDataLst>
          </p:nvPr>
        </p:nvSpPr>
        <p:spPr>
          <a:xfrm>
            <a:off x="1015200" y="4053600"/>
            <a:ext cx="6836410" cy="5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Graph Traversal: BFS/DFS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20842" y="709782"/>
            <a:ext cx="8229600" cy="1949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90204" pitchFamily="34" charset="0"/>
              <a:buNone/>
            </a:pPr>
            <a:r>
              <a:rPr lang="en-US" altLang="en-US" b="1" dirty="0">
                <a:latin typeface="Arial Bold" panose="020B0604020202090204" charset="0"/>
                <a:ea typeface="楷体" charset="0"/>
                <a:cs typeface="Arial Bold" panose="020B0604020202090204" charset="0"/>
              </a:rPr>
              <a:t>	Prim’s Algorithm:</a:t>
            </a:r>
            <a:endParaRPr lang="en-US" altLang="en-US" b="1" dirty="0">
              <a:latin typeface="Arial Bold" panose="020B0604020202090204" charset="0"/>
              <a:ea typeface="楷体" charset="0"/>
              <a:cs typeface="Arial Bold" panose="020B0604020202090204" charset="0"/>
            </a:endParaRPr>
          </a:p>
          <a:p>
            <a:pPr lvl="1"/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we begin with a vertex which represents the root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starting with this trivial tree and iteration, we find the shortest edge which we can add to this already existing tree to expand it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320842" y="2851484"/>
            <a:ext cx="118711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Arial" panose="020B0604020202090204" pitchFamily="34" charset="0"/>
              <a:buNone/>
              <a:defRPr/>
            </a:pPr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	The initialization still requires </a:t>
            </a:r>
            <a:r>
              <a:rPr lang="en-US" dirty="0">
                <a:latin typeface="Symbol" pitchFamily="18" charset="2"/>
                <a:cs typeface="Arial" panose="020B0604020202090204" pitchFamily="34" charset="0"/>
              </a:rPr>
              <a:t>Q</a:t>
            </a:r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</a:t>
            </a:r>
            <a:r>
              <a:rPr 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|) </a:t>
            </a:r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memory and run time</a:t>
            </a: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 priority queue will also require </a:t>
            </a:r>
            <a:r>
              <a:rPr lang="en-US" dirty="0">
                <a:latin typeface="Symbol" pitchFamily="18" charset="2"/>
                <a:cs typeface="Arial" panose="020B0604020202090204" pitchFamily="34" charset="0"/>
              </a:rPr>
              <a:t>O</a:t>
            </a:r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</a:t>
            </a:r>
            <a:r>
              <a:rPr 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|)</a:t>
            </a:r>
            <a:r>
              <a:rPr lang="en-US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memory</a:t>
            </a:r>
            <a:endParaRPr lang="en-US" dirty="0">
              <a:solidFill>
                <a:prstClr val="black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342900" lvl="1" indent="-342900">
              <a:buFont typeface="Arial" panose="020B0604020202090204" pitchFamily="34" charset="0"/>
              <a:buNone/>
              <a:defRPr/>
            </a:pP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342900" lvl="1" indent="-342900">
              <a:buFont typeface="Arial" panose="020B0604020202090204" pitchFamily="34" charset="0"/>
              <a:buNone/>
              <a:defRPr/>
            </a:pPr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	We iterate 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</a:t>
            </a:r>
            <a:r>
              <a:rPr 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 – 1 </a:t>
            </a:r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 times, each time finding the </a:t>
            </a:r>
            <a:r>
              <a:rPr lang="en-US" i="1" dirty="0">
                <a:latin typeface="Arial" panose="020B0604020202090204" pitchFamily="34" charset="0"/>
                <a:cs typeface="Arial" panose="020B0604020202090204" pitchFamily="34" charset="0"/>
              </a:rPr>
              <a:t>closest </a:t>
            </a:r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vertex</a:t>
            </a: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>
              <a:defRPr/>
            </a:pPr>
            <a:r>
              <a:rPr lang="en-US" altLang="zh-CN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 size of the priority queue is </a:t>
            </a:r>
            <a:r>
              <a:rPr lang="en-US" altLang="zh-CN" dirty="0">
                <a:latin typeface="Symbol" pitchFamily="18" charset="2"/>
                <a:cs typeface="Arial" panose="020B0604020202090204" pitchFamily="34" charset="0"/>
              </a:rPr>
              <a:t>O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dirty="0">
                <a:latin typeface="Times New Roman" panose="02020503050405090304" pitchFamily="18" charset="0"/>
                <a:cs typeface="Arial" panose="020B0604020202090204" pitchFamily="34" charset="0"/>
              </a:rPr>
              <a:t>|</a:t>
            </a:r>
            <a:r>
              <a:rPr lang="en-US" altLang="zh-CN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altLang="zh-CN" dirty="0">
                <a:latin typeface="Times New Roman" panose="02020503050405090304" pitchFamily="18" charset="0"/>
                <a:cs typeface="Arial" panose="020B0604020202090204" pitchFamily="34" charset="0"/>
              </a:rPr>
              <a:t>|)</a:t>
            </a:r>
            <a:endParaRPr lang="en-US" altLang="zh-CN" dirty="0">
              <a:solidFill>
                <a:prstClr val="black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Pop the closest vertex from the priority queue is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O(</a:t>
            </a:r>
            <a:r>
              <a:rPr lang="en-US" altLang="zh-CN" dirty="0">
                <a:latin typeface="Times New Roman" panose="02020503050405090304" pitchFamily="18" charset="0"/>
                <a:cs typeface="Arial" panose="020B0604020202090204" pitchFamily="34" charset="0"/>
              </a:rPr>
              <a:t>ln(|</a:t>
            </a:r>
            <a:r>
              <a:rPr lang="en-US" altLang="zh-CN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altLang="zh-CN" dirty="0">
                <a:latin typeface="Times New Roman" panose="02020503050405090304" pitchFamily="18" charset="0"/>
                <a:cs typeface="Arial" panose="020B0604020202090204" pitchFamily="34" charset="0"/>
              </a:rPr>
              <a:t>|))</a:t>
            </a:r>
            <a:endParaRPr lang="en-US" dirty="0">
              <a:solidFill>
                <a:prstClr val="black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>
              <a:defRPr/>
            </a:pPr>
            <a:r>
              <a:rPr lang="en-US" altLang="zh-CN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For each of its neighbors, we may update the distance, which is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O(</a:t>
            </a:r>
            <a:r>
              <a:rPr lang="en-US" altLang="zh-CN" dirty="0">
                <a:latin typeface="Times New Roman" panose="02020503050405090304" pitchFamily="18" charset="0"/>
                <a:cs typeface="Arial" panose="020B0604020202090204" pitchFamily="34" charset="0"/>
              </a:rPr>
              <a:t>ln(|</a:t>
            </a:r>
            <a:r>
              <a:rPr lang="en-US" altLang="zh-CN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altLang="zh-CN" dirty="0">
                <a:latin typeface="Times New Roman" panose="02020503050405090304" pitchFamily="18" charset="0"/>
                <a:cs typeface="Arial" panose="020B0604020202090204" pitchFamily="34" charset="0"/>
              </a:rPr>
              <a:t>|)) </a:t>
            </a:r>
            <a:r>
              <a:rPr lang="en-US" altLang="zh-CN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(“decrease key” can be done with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O(</a:t>
            </a:r>
            <a:r>
              <a:rPr lang="en-US" altLang="zh-CN" dirty="0">
                <a:latin typeface="Times New Roman" panose="02020503050405090304" pitchFamily="18" charset="0"/>
                <a:cs typeface="Arial" panose="020B0604020202090204" pitchFamily="34" charset="0"/>
              </a:rPr>
              <a:t>ln(|</a:t>
            </a:r>
            <a:r>
              <a:rPr lang="en-US" altLang="zh-CN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altLang="zh-CN" dirty="0">
                <a:latin typeface="Times New Roman" panose="02020503050405090304" pitchFamily="18" charset="0"/>
                <a:cs typeface="Arial" panose="020B0604020202090204" pitchFamily="34" charset="0"/>
              </a:rPr>
              <a:t>|)) </a:t>
            </a:r>
            <a:r>
              <a:rPr lang="en-US" altLang="zh-CN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in a heap).</a:t>
            </a:r>
            <a:endParaRPr lang="en-US" altLang="zh-CN" dirty="0">
              <a:solidFill>
                <a:prstClr val="black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342900" lvl="1" indent="-342900">
              <a:buFont typeface="Arial" panose="020B0604020202090204" pitchFamily="34" charset="0"/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	With an adjacency list, </a:t>
            </a:r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the total run time is </a:t>
            </a:r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O(|</a:t>
            </a:r>
            <a:r>
              <a:rPr 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 ln(|</a:t>
            </a:r>
            <a:r>
              <a:rPr 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|) + </a:t>
            </a:r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|</a:t>
            </a:r>
            <a:r>
              <a:rPr 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E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 ln(|</a:t>
            </a:r>
            <a:r>
              <a:rPr 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|)) = </a:t>
            </a:r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O(|</a:t>
            </a:r>
            <a:r>
              <a:rPr 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E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 ln(|</a:t>
            </a:r>
            <a:r>
              <a:rPr 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|))</a:t>
            </a:r>
            <a:endParaRPr lang="en-US" dirty="0">
              <a:latin typeface="Times New Roman" panose="02020503050405090304" pitchFamily="18" charset="0"/>
              <a:cs typeface="Arial" panose="020B0604020202090204" pitchFamily="34" charset="0"/>
            </a:endParaRPr>
          </a:p>
          <a:p>
            <a:pPr marL="342900" lvl="1" indent="-342900">
              <a:buFont typeface="Arial" panose="020B0604020202090204" pitchFamily="34" charset="0"/>
              <a:buNone/>
              <a:defRPr/>
            </a:pP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 Regular" panose="020B0604020202090204" charset="0"/>
                <a:cs typeface="Arial Regular" panose="020B0604020202090204" charset="0"/>
              </a:rPr>
              <a:t>Cut property</a:t>
            </a:r>
            <a:endParaRPr lang="en-US" altLang="zh-CN" dirty="0">
              <a:latin typeface="Arial Regular" panose="020B0604020202090204" charset="0"/>
              <a:ea typeface="宋体" pitchFamily="2" charset="-122"/>
              <a:cs typeface="Arial Regular" panose="020B0604020202090204" charset="0"/>
            </a:endParaRPr>
          </a:p>
        </p:txBody>
      </p:sp>
      <p:sp>
        <p:nvSpPr>
          <p:cNvPr id="68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2630" y="134556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</a:rPr>
              <a:t>Let </a:t>
            </a:r>
            <a:r>
              <a:rPr lang="en-US" altLang="zh-CN" i="1" dirty="0">
                <a:solidFill>
                  <a:schemeClr val="tx1"/>
                </a:solidFill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</a:rPr>
              <a:t>S</a:t>
            </a:r>
            <a:r>
              <a:rPr lang="en-US" altLang="zh-CN" dirty="0">
                <a:solidFill>
                  <a:schemeClr val="tx1"/>
                </a:solidFill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</a:rPr>
              <a:t> be any subset of nodes, and let </a:t>
            </a:r>
            <a:r>
              <a:rPr lang="en-US" altLang="zh-CN" i="1" dirty="0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</a:rPr>
              <a:t>e</a:t>
            </a:r>
            <a:r>
              <a:rPr lang="en-US" altLang="zh-CN" dirty="0">
                <a:solidFill>
                  <a:schemeClr val="tx1"/>
                </a:solidFill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</a:rPr>
              <a:t> be the least weight edge with exactly one endpoint in </a:t>
            </a:r>
            <a:r>
              <a:rPr lang="en-US" altLang="zh-CN" i="1" dirty="0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</a:rPr>
              <a:t>S</a:t>
            </a:r>
            <a:r>
              <a:rPr lang="en-US" altLang="zh-CN" dirty="0">
                <a:solidFill>
                  <a:schemeClr val="tx1"/>
                </a:solidFill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  <a:sym typeface="Symbol" pitchFamily="18" charset="2"/>
              </a:rPr>
              <a:t>. Then the MST </a:t>
            </a:r>
            <a:r>
              <a:rPr lang="en-US" altLang="zh-CN" i="1" dirty="0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  <a:sym typeface="Symbol" pitchFamily="18" charset="2"/>
              </a:rPr>
              <a:t>T*</a:t>
            </a:r>
            <a:r>
              <a:rPr lang="en-US" altLang="zh-CN" dirty="0">
                <a:solidFill>
                  <a:schemeClr val="tx1"/>
                </a:solidFill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  <a:sym typeface="Symbol" pitchFamily="18" charset="2"/>
              </a:rPr>
              <a:t> contains </a:t>
            </a:r>
            <a:r>
              <a:rPr lang="en-US" altLang="zh-CN" i="1" dirty="0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  <a:sym typeface="Symbol" pitchFamily="18" charset="2"/>
              </a:rPr>
              <a:t>e</a:t>
            </a:r>
            <a:r>
              <a:rPr lang="en-US" altLang="zh-CN" dirty="0">
                <a:solidFill>
                  <a:schemeClr val="tx1"/>
                </a:solidFill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  <a:sym typeface="Symbol" pitchFamily="18" charset="2"/>
              </a:rPr>
              <a:t>.</a:t>
            </a:r>
            <a:endParaRPr lang="en-US" altLang="zh-CN" dirty="0">
              <a:solidFill>
                <a:schemeClr val="tx1"/>
              </a:solidFill>
              <a:latin typeface="Times New Roman Regular" panose="02020503050405090304" charset="0"/>
              <a:ea typeface="宋体" pitchFamily="2" charset="-122"/>
              <a:cs typeface="Times New Roman Regular" panose="02020503050405090304" charset="0"/>
              <a:sym typeface="Symbol" pitchFamily="18" charset="2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  <a:sym typeface="Symbol" pitchFamily="18" charset="2"/>
              </a:rPr>
              <a:t>Proof</a:t>
            </a:r>
            <a:endParaRPr lang="en-US" altLang="zh-CN" dirty="0">
              <a:solidFill>
                <a:schemeClr val="hlink"/>
              </a:solidFill>
              <a:latin typeface="Times New Roman Regular" panose="02020503050405090304" charset="0"/>
              <a:ea typeface="宋体" pitchFamily="2" charset="-122"/>
              <a:cs typeface="Times New Roman Regular" panose="02020503050405090304" charset="0"/>
              <a:sym typeface="Symbol" pitchFamily="18" charset="2"/>
            </a:endParaRPr>
          </a:p>
          <a:p>
            <a:pPr lvl="1"/>
            <a:r>
              <a:rPr lang="en-US" altLang="zh-CN" dirty="0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  <a:sym typeface="Symbol" pitchFamily="18" charset="2"/>
              </a:rPr>
              <a:t>Suppose </a:t>
            </a:r>
            <a:r>
              <a:rPr lang="en-US" altLang="zh-CN" i="1" dirty="0">
                <a:latin typeface="Times New Roman Regular" panose="02020503050405090304" charset="0"/>
                <a:cs typeface="Times New Roman Regular" panose="02020503050405090304" charset="0"/>
                <a:sym typeface="Symbol" pitchFamily="18" charset="2"/>
              </a:rPr>
              <a:t>e</a:t>
            </a:r>
            <a:r>
              <a:rPr lang="en-US" altLang="zh-CN" dirty="0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  <a:sym typeface="Symbol" pitchFamily="18" charset="2"/>
              </a:rPr>
              <a:t> does not belong to </a:t>
            </a:r>
            <a:r>
              <a:rPr lang="en-US" altLang="zh-CN" i="1" dirty="0">
                <a:latin typeface="Times New Roman Regular" panose="02020503050405090304" charset="0"/>
                <a:cs typeface="Times New Roman Regular" panose="02020503050405090304" charset="0"/>
                <a:sym typeface="Symbol" pitchFamily="18" charset="2"/>
              </a:rPr>
              <a:t>T*</a:t>
            </a:r>
            <a:r>
              <a:rPr lang="en-US" altLang="zh-CN" dirty="0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  <a:sym typeface="Symbol" pitchFamily="18" charset="2"/>
              </a:rPr>
              <a:t>.</a:t>
            </a:r>
            <a:endParaRPr lang="en-US" altLang="zh-CN" dirty="0">
              <a:latin typeface="Times New Roman Regular" panose="02020503050405090304" charset="0"/>
              <a:ea typeface="宋体" pitchFamily="2" charset="-122"/>
              <a:cs typeface="Times New Roman Regular" panose="02020503050405090304" charset="0"/>
              <a:sym typeface="Symbol" pitchFamily="18" charset="2"/>
            </a:endParaRPr>
          </a:p>
          <a:p>
            <a:pPr lvl="1"/>
            <a:r>
              <a:rPr lang="en-US" altLang="zh-CN" dirty="0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  <a:sym typeface="Symbol" pitchFamily="18" charset="2"/>
              </a:rPr>
              <a:t>Adding </a:t>
            </a:r>
            <a:r>
              <a:rPr lang="en-US" altLang="zh-CN" i="1" dirty="0">
                <a:latin typeface="Times New Roman Regular" panose="02020503050405090304" charset="0"/>
                <a:cs typeface="Times New Roman Regular" panose="02020503050405090304" charset="0"/>
                <a:sym typeface="Symbol" pitchFamily="18" charset="2"/>
              </a:rPr>
              <a:t>e</a:t>
            </a:r>
            <a:r>
              <a:rPr lang="en-US" altLang="zh-CN" dirty="0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  <a:sym typeface="Symbol" pitchFamily="18" charset="2"/>
              </a:rPr>
              <a:t> to </a:t>
            </a:r>
            <a:r>
              <a:rPr lang="en-US" altLang="zh-CN" i="1" dirty="0">
                <a:latin typeface="Times New Roman Regular" panose="02020503050405090304" charset="0"/>
                <a:cs typeface="Times New Roman Regular" panose="02020503050405090304" charset="0"/>
                <a:sym typeface="Symbol" pitchFamily="18" charset="2"/>
              </a:rPr>
              <a:t>T*</a:t>
            </a:r>
            <a:r>
              <a:rPr lang="en-US" altLang="zh-CN" dirty="0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  <a:sym typeface="Symbol" pitchFamily="18" charset="2"/>
              </a:rPr>
              <a:t> creates a cycle C in </a:t>
            </a:r>
            <a:r>
              <a:rPr lang="en-US" altLang="zh-CN" i="1" dirty="0">
                <a:latin typeface="Times New Roman Regular" panose="02020503050405090304" charset="0"/>
                <a:cs typeface="Times New Roman Regular" panose="02020503050405090304" charset="0"/>
                <a:sym typeface="Symbol" pitchFamily="18" charset="2"/>
              </a:rPr>
              <a:t>T*</a:t>
            </a:r>
            <a:r>
              <a:rPr lang="en-US" altLang="zh-CN" dirty="0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  <a:sym typeface="Symbol" pitchFamily="18" charset="2"/>
              </a:rPr>
              <a:t>.</a:t>
            </a:r>
            <a:endParaRPr lang="en-US" altLang="zh-CN" dirty="0">
              <a:latin typeface="Times New Roman Regular" panose="02020503050405090304" charset="0"/>
              <a:ea typeface="宋体" pitchFamily="2" charset="-122"/>
              <a:cs typeface="Times New Roman Regular" panose="02020503050405090304" charset="0"/>
              <a:sym typeface="Symbol" pitchFamily="18" charset="2"/>
            </a:endParaRPr>
          </a:p>
          <a:p>
            <a:pPr lvl="1"/>
            <a:r>
              <a:rPr lang="en-US" altLang="zh-CN" i="1" dirty="0">
                <a:latin typeface="Times New Roman Regular" panose="02020503050405090304" charset="0"/>
                <a:cs typeface="Times New Roman Regular" panose="02020503050405090304" charset="0"/>
                <a:sym typeface="Symbol" pitchFamily="18" charset="2"/>
              </a:rPr>
              <a:t>e</a:t>
            </a:r>
            <a:r>
              <a:rPr lang="en-US" altLang="zh-CN" dirty="0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  <a:sym typeface="Symbol" pitchFamily="18" charset="2"/>
              </a:rPr>
              <a:t> is in a cycle </a:t>
            </a:r>
            <a:r>
              <a:rPr lang="en-US" altLang="zh-CN" i="1" dirty="0">
                <a:latin typeface="Times New Roman Regular" panose="02020503050405090304" charset="0"/>
                <a:cs typeface="Times New Roman Regular" panose="02020503050405090304" charset="0"/>
                <a:sym typeface="Symbol" pitchFamily="18" charset="2"/>
              </a:rPr>
              <a:t>C</a:t>
            </a:r>
            <a:r>
              <a:rPr lang="en-US" altLang="zh-CN" dirty="0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</a:rPr>
              <a:t> with exactly one endpoint in </a:t>
            </a:r>
            <a:r>
              <a:rPr lang="en-US" altLang="zh-CN" i="1" dirty="0">
                <a:latin typeface="Times New Roman Regular" panose="02020503050405090304" charset="0"/>
                <a:cs typeface="Times New Roman Regular" panose="02020503050405090304" charset="0"/>
              </a:rPr>
              <a:t>S</a:t>
            </a:r>
            <a:r>
              <a:rPr lang="en-US" altLang="zh-CN" dirty="0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  <a:sym typeface="Symbol" pitchFamily="18" charset="2"/>
              </a:rPr>
              <a:t>    there exists another edge </a:t>
            </a:r>
            <a:r>
              <a:rPr lang="en-US" altLang="zh-CN" i="1" dirty="0">
                <a:latin typeface="Times New Roman Regular" panose="02020503050405090304" charset="0"/>
                <a:cs typeface="Times New Roman Regular" panose="02020503050405090304" charset="0"/>
                <a:sym typeface="Symbol" pitchFamily="18" charset="2"/>
              </a:rPr>
              <a:t>f</a:t>
            </a:r>
            <a:r>
              <a:rPr lang="en-US" altLang="zh-CN" dirty="0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  <a:sym typeface="Symbol" pitchFamily="18" charset="2"/>
              </a:rPr>
              <a:t> in </a:t>
            </a:r>
            <a:r>
              <a:rPr lang="en-US" altLang="zh-CN" i="1" dirty="0">
                <a:latin typeface="Times New Roman Regular" panose="02020503050405090304" charset="0"/>
                <a:cs typeface="Times New Roman Regular" panose="02020503050405090304" charset="0"/>
                <a:sym typeface="Symbol" pitchFamily="18" charset="2"/>
              </a:rPr>
              <a:t>C</a:t>
            </a:r>
            <a:r>
              <a:rPr lang="en-US" altLang="zh-CN" dirty="0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  <a:sym typeface="Symbol" pitchFamily="18" charset="2"/>
              </a:rPr>
              <a:t> with exactly one endpoint in </a:t>
            </a:r>
            <a:r>
              <a:rPr lang="en-US" altLang="zh-CN" i="1" dirty="0">
                <a:latin typeface="Times New Roman Regular" panose="02020503050405090304" charset="0"/>
                <a:cs typeface="Times New Roman Regular" panose="02020503050405090304" charset="0"/>
                <a:sym typeface="Symbol" pitchFamily="18" charset="2"/>
              </a:rPr>
              <a:t>S</a:t>
            </a:r>
            <a:r>
              <a:rPr lang="en-US" altLang="zh-CN" dirty="0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  <a:sym typeface="Symbol" pitchFamily="18" charset="2"/>
              </a:rPr>
              <a:t>.</a:t>
            </a:r>
            <a:endParaRPr lang="en-US" altLang="zh-CN" dirty="0">
              <a:latin typeface="Times New Roman Regular" panose="02020503050405090304" charset="0"/>
              <a:ea typeface="宋体" pitchFamily="2" charset="-122"/>
              <a:cs typeface="Times New Roman Regular" panose="02020503050405090304" charset="0"/>
              <a:sym typeface="Symbol" pitchFamily="18" charset="2"/>
            </a:endParaRPr>
          </a:p>
          <a:p>
            <a:pPr lvl="1"/>
            <a:r>
              <a:rPr lang="en-US" altLang="zh-CN" i="1" dirty="0">
                <a:latin typeface="Times New Roman Regular" panose="02020503050405090304" charset="0"/>
                <a:cs typeface="Times New Roman Regular" panose="02020503050405090304" charset="0"/>
              </a:rPr>
              <a:t>T' </a:t>
            </a:r>
            <a:r>
              <a:rPr lang="en-US" altLang="zh-CN" dirty="0">
                <a:latin typeface="Times New Roman Regular" panose="02020503050405090304" charset="0"/>
                <a:cs typeface="Times New Roman Regular" panose="02020503050405090304" charset="0"/>
              </a:rPr>
              <a:t>=</a:t>
            </a:r>
            <a:r>
              <a:rPr lang="en-US" altLang="zh-CN" i="1" dirty="0">
                <a:latin typeface="Times New Roman Regular" panose="02020503050405090304" charset="0"/>
                <a:cs typeface="Times New Roman Regular" panose="02020503050405090304" charset="0"/>
              </a:rPr>
              <a:t> T* </a:t>
            </a:r>
            <a:r>
              <a:rPr lang="en-US" altLang="zh-CN" dirty="0">
                <a:latin typeface="Times New Roman Regular" panose="02020503050405090304" charset="0"/>
                <a:cs typeface="Times New Roman Regular" panose="02020503050405090304" charset="0"/>
                <a:sym typeface="Symbol" pitchFamily="18" charset="2"/>
              </a:rPr>
              <a:t></a:t>
            </a:r>
            <a:r>
              <a:rPr lang="en-US" altLang="zh-CN" dirty="0">
                <a:latin typeface="Times New Roman Regular" panose="02020503050405090304" charset="0"/>
                <a:cs typeface="Times New Roman Regular" panose="02020503050405090304" charset="0"/>
              </a:rPr>
              <a:t> {</a:t>
            </a:r>
            <a:r>
              <a:rPr lang="en-US" altLang="zh-CN" i="1" dirty="0">
                <a:latin typeface="Times New Roman Regular" panose="02020503050405090304" charset="0"/>
                <a:cs typeface="Times New Roman Regular" panose="02020503050405090304" charset="0"/>
                <a:sym typeface="Symbol" pitchFamily="18" charset="2"/>
              </a:rPr>
              <a:t>e</a:t>
            </a:r>
            <a:r>
              <a:rPr lang="en-US" altLang="zh-CN" dirty="0">
                <a:latin typeface="Times New Roman Regular" panose="02020503050405090304" charset="0"/>
                <a:cs typeface="Times New Roman Regular" panose="02020503050405090304" charset="0"/>
              </a:rPr>
              <a:t>} </a:t>
            </a:r>
            <a:r>
              <a:rPr lang="en-US" altLang="zh-CN" dirty="0">
                <a:latin typeface="Times New Roman Regular" panose="02020503050405090304" charset="0"/>
                <a:cs typeface="Times New Roman Regular" panose="02020503050405090304" charset="0"/>
                <a:sym typeface="Symbol" pitchFamily="18" charset="2"/>
              </a:rPr>
              <a:t></a:t>
            </a:r>
            <a:r>
              <a:rPr lang="en-US" altLang="zh-CN" dirty="0">
                <a:latin typeface="Times New Roman Regular" panose="02020503050405090304" charset="0"/>
                <a:cs typeface="Times New Roman Regular" panose="02020503050405090304" charset="0"/>
              </a:rPr>
              <a:t> {</a:t>
            </a:r>
            <a:r>
              <a:rPr lang="en-US" altLang="zh-CN" i="1" dirty="0">
                <a:latin typeface="Times New Roman Regular" panose="02020503050405090304" charset="0"/>
                <a:cs typeface="Times New Roman Regular" panose="02020503050405090304" charset="0"/>
              </a:rPr>
              <a:t>f</a:t>
            </a:r>
            <a:r>
              <a:rPr lang="en-US" altLang="zh-CN" dirty="0">
                <a:latin typeface="Times New Roman Regular" panose="02020503050405090304" charset="0"/>
                <a:cs typeface="Times New Roman Regular" panose="02020503050405090304" charset="0"/>
              </a:rPr>
              <a:t>}</a:t>
            </a:r>
            <a:r>
              <a:rPr lang="en-US" altLang="zh-CN" i="1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dirty="0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</a:rPr>
              <a:t>is also a spanning tree.</a:t>
            </a:r>
            <a:endParaRPr lang="en-US" altLang="zh-CN" dirty="0">
              <a:latin typeface="Times New Roman Regular" panose="02020503050405090304" charset="0"/>
              <a:ea typeface="宋体" pitchFamily="2" charset="-122"/>
              <a:cs typeface="Times New Roman Regular" panose="02020503050405090304" charset="0"/>
            </a:endParaRPr>
          </a:p>
          <a:p>
            <a:pPr lvl="1"/>
            <a:r>
              <a:rPr lang="en-US" altLang="zh-CN" dirty="0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</a:rPr>
              <a:t>Since </a:t>
            </a:r>
            <a:r>
              <a:rPr lang="en-US" altLang="zh-CN" i="1" dirty="0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</a:rPr>
              <a:t>w</a:t>
            </a:r>
            <a:r>
              <a:rPr lang="en-US" altLang="zh-CN" i="1" baseline="-25000" dirty="0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</a:rPr>
              <a:t>e</a:t>
            </a:r>
            <a:r>
              <a:rPr lang="en-US" altLang="zh-CN" i="1" dirty="0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</a:rPr>
              <a:t> &lt; </a:t>
            </a:r>
            <a:r>
              <a:rPr lang="en-US" altLang="zh-CN" i="1" dirty="0" err="1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</a:rPr>
              <a:t>w</a:t>
            </a:r>
            <a:r>
              <a:rPr lang="en-US" altLang="zh-CN" i="1" baseline="-25000" dirty="0" err="1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</a:rPr>
              <a:t>f</a:t>
            </a:r>
            <a:r>
              <a:rPr lang="en-US" altLang="zh-CN" dirty="0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</a:rPr>
              <a:t>, the weight of </a:t>
            </a:r>
            <a:r>
              <a:rPr lang="en-US" altLang="zh-CN" i="1" dirty="0">
                <a:latin typeface="Times New Roman Regular" panose="02020503050405090304" charset="0"/>
                <a:cs typeface="Times New Roman Regular" panose="02020503050405090304" charset="0"/>
              </a:rPr>
              <a:t>T'</a:t>
            </a:r>
            <a:r>
              <a:rPr lang="en-US" altLang="zh-CN" dirty="0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</a:rPr>
              <a:t> is smaller than that of </a:t>
            </a:r>
            <a:r>
              <a:rPr lang="en-US" altLang="zh-CN" i="1" dirty="0">
                <a:latin typeface="Times New Roman Regular" panose="02020503050405090304" charset="0"/>
                <a:cs typeface="Times New Roman Regular" panose="02020503050405090304" charset="0"/>
              </a:rPr>
              <a:t>T*</a:t>
            </a:r>
            <a:r>
              <a:rPr lang="en-US" altLang="zh-CN" dirty="0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</a:rPr>
              <a:t>.</a:t>
            </a:r>
            <a:endParaRPr lang="en-US" altLang="zh-CN" dirty="0">
              <a:latin typeface="Times New Roman Regular" panose="02020503050405090304" charset="0"/>
              <a:ea typeface="宋体" pitchFamily="2" charset="-122"/>
              <a:cs typeface="Times New Roman Regular" panose="02020503050405090304" charset="0"/>
            </a:endParaRPr>
          </a:p>
          <a:p>
            <a:pPr lvl="1"/>
            <a:r>
              <a:rPr lang="en-US" altLang="zh-CN" dirty="0">
                <a:latin typeface="Times New Roman Regular" panose="02020503050405090304" charset="0"/>
                <a:ea typeface="宋体" pitchFamily="2" charset="-122"/>
                <a:cs typeface="Times New Roman Regular" panose="02020503050405090304" charset="0"/>
              </a:rPr>
              <a:t>This is a contradiction</a:t>
            </a:r>
            <a:endParaRPr lang="en-US" altLang="zh-CN" dirty="0">
              <a:latin typeface="Times New Roman Regular" panose="02020503050405090304" charset="0"/>
              <a:ea typeface="宋体" pitchFamily="2" charset="-122"/>
              <a:cs typeface="Times New Roman Regular" panose="02020503050405090304" charset="0"/>
              <a:sym typeface="Symbol" pitchFamily="18" charset="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171180" y="5022850"/>
            <a:ext cx="3597275" cy="1739265"/>
            <a:chOff x="8015" y="7382"/>
            <a:chExt cx="5665" cy="2739"/>
          </a:xfrm>
        </p:grpSpPr>
        <p:sp>
          <p:nvSpPr>
            <p:cNvPr id="55" name="Freeform 4"/>
            <p:cNvSpPr/>
            <p:nvPr/>
          </p:nvSpPr>
          <p:spPr bwMode="auto">
            <a:xfrm>
              <a:off x="10693" y="7382"/>
              <a:ext cx="2987" cy="2553"/>
            </a:xfrm>
            <a:custGeom>
              <a:avLst/>
              <a:gdLst>
                <a:gd name="T0" fmla="*/ 970 w 1195"/>
                <a:gd name="T1" fmla="*/ 0 h 1021"/>
                <a:gd name="T2" fmla="*/ 1083 w 1195"/>
                <a:gd name="T3" fmla="*/ 57 h 1021"/>
                <a:gd name="T4" fmla="*/ 1121 w 1195"/>
                <a:gd name="T5" fmla="*/ 82 h 1021"/>
                <a:gd name="T6" fmla="*/ 1089 w 1195"/>
                <a:gd name="T7" fmla="*/ 676 h 1021"/>
                <a:gd name="T8" fmla="*/ 1064 w 1195"/>
                <a:gd name="T9" fmla="*/ 795 h 1021"/>
                <a:gd name="T10" fmla="*/ 970 w 1195"/>
                <a:gd name="T11" fmla="*/ 983 h 1021"/>
                <a:gd name="T12" fmla="*/ 920 w 1195"/>
                <a:gd name="T13" fmla="*/ 1021 h 1021"/>
                <a:gd name="T14" fmla="*/ 745 w 1195"/>
                <a:gd name="T15" fmla="*/ 1014 h 1021"/>
                <a:gd name="T16" fmla="*/ 708 w 1195"/>
                <a:gd name="T17" fmla="*/ 1002 h 1021"/>
                <a:gd name="T18" fmla="*/ 670 w 1195"/>
                <a:gd name="T19" fmla="*/ 977 h 1021"/>
                <a:gd name="T20" fmla="*/ 657 w 1195"/>
                <a:gd name="T21" fmla="*/ 958 h 1021"/>
                <a:gd name="T22" fmla="*/ 582 w 1195"/>
                <a:gd name="T23" fmla="*/ 902 h 1021"/>
                <a:gd name="T24" fmla="*/ 545 w 1195"/>
                <a:gd name="T25" fmla="*/ 870 h 1021"/>
                <a:gd name="T26" fmla="*/ 150 w 1195"/>
                <a:gd name="T27" fmla="*/ 789 h 1021"/>
                <a:gd name="T28" fmla="*/ 113 w 1195"/>
                <a:gd name="T29" fmla="*/ 777 h 1021"/>
                <a:gd name="T30" fmla="*/ 94 w 1195"/>
                <a:gd name="T31" fmla="*/ 770 h 1021"/>
                <a:gd name="T32" fmla="*/ 56 w 1195"/>
                <a:gd name="T33" fmla="*/ 758 h 1021"/>
                <a:gd name="T34" fmla="*/ 38 w 1195"/>
                <a:gd name="T35" fmla="*/ 752 h 1021"/>
                <a:gd name="T36" fmla="*/ 0 w 1195"/>
                <a:gd name="T37" fmla="*/ 695 h 1021"/>
                <a:gd name="T38" fmla="*/ 38 w 1195"/>
                <a:gd name="T39" fmla="*/ 564 h 1021"/>
                <a:gd name="T40" fmla="*/ 81 w 1195"/>
                <a:gd name="T41" fmla="*/ 520 h 1021"/>
                <a:gd name="T42" fmla="*/ 219 w 1195"/>
                <a:gd name="T43" fmla="*/ 495 h 1021"/>
                <a:gd name="T44" fmla="*/ 357 w 1195"/>
                <a:gd name="T45" fmla="*/ 476 h 1021"/>
                <a:gd name="T46" fmla="*/ 513 w 1195"/>
                <a:gd name="T47" fmla="*/ 432 h 1021"/>
                <a:gd name="T48" fmla="*/ 589 w 1195"/>
                <a:gd name="T49" fmla="*/ 351 h 1021"/>
                <a:gd name="T50" fmla="*/ 645 w 1195"/>
                <a:gd name="T51" fmla="*/ 276 h 1021"/>
                <a:gd name="T52" fmla="*/ 726 w 1195"/>
                <a:gd name="T53" fmla="*/ 169 h 1021"/>
                <a:gd name="T54" fmla="*/ 814 w 1195"/>
                <a:gd name="T55" fmla="*/ 94 h 1021"/>
                <a:gd name="T56" fmla="*/ 833 w 1195"/>
                <a:gd name="T57" fmla="*/ 75 h 1021"/>
                <a:gd name="T58" fmla="*/ 852 w 1195"/>
                <a:gd name="T59" fmla="*/ 63 h 1021"/>
                <a:gd name="T60" fmla="*/ 970 w 1195"/>
                <a:gd name="T61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95" h="1021">
                  <a:moveTo>
                    <a:pt x="970" y="0"/>
                  </a:moveTo>
                  <a:cubicBezTo>
                    <a:pt x="1048" y="11"/>
                    <a:pt x="1021" y="16"/>
                    <a:pt x="1083" y="57"/>
                  </a:cubicBezTo>
                  <a:cubicBezTo>
                    <a:pt x="1096" y="65"/>
                    <a:pt x="1121" y="82"/>
                    <a:pt x="1121" y="82"/>
                  </a:cubicBezTo>
                  <a:cubicBezTo>
                    <a:pt x="1195" y="303"/>
                    <a:pt x="1143" y="481"/>
                    <a:pt x="1089" y="676"/>
                  </a:cubicBezTo>
                  <a:cubicBezTo>
                    <a:pt x="1084" y="718"/>
                    <a:pt x="1074" y="754"/>
                    <a:pt x="1064" y="795"/>
                  </a:cubicBezTo>
                  <a:cubicBezTo>
                    <a:pt x="1046" y="867"/>
                    <a:pt x="1038" y="940"/>
                    <a:pt x="970" y="983"/>
                  </a:cubicBezTo>
                  <a:cubicBezTo>
                    <a:pt x="956" y="1006"/>
                    <a:pt x="945" y="1012"/>
                    <a:pt x="920" y="1021"/>
                  </a:cubicBezTo>
                  <a:cubicBezTo>
                    <a:pt x="862" y="1019"/>
                    <a:pt x="803" y="1019"/>
                    <a:pt x="745" y="1014"/>
                  </a:cubicBezTo>
                  <a:cubicBezTo>
                    <a:pt x="732" y="1013"/>
                    <a:pt x="708" y="1002"/>
                    <a:pt x="708" y="1002"/>
                  </a:cubicBezTo>
                  <a:cubicBezTo>
                    <a:pt x="695" y="994"/>
                    <a:pt x="683" y="985"/>
                    <a:pt x="670" y="977"/>
                  </a:cubicBezTo>
                  <a:cubicBezTo>
                    <a:pt x="664" y="973"/>
                    <a:pt x="662" y="964"/>
                    <a:pt x="657" y="958"/>
                  </a:cubicBezTo>
                  <a:cubicBezTo>
                    <a:pt x="639" y="936"/>
                    <a:pt x="609" y="910"/>
                    <a:pt x="582" y="902"/>
                  </a:cubicBezTo>
                  <a:cubicBezTo>
                    <a:pt x="560" y="867"/>
                    <a:pt x="583" y="897"/>
                    <a:pt x="545" y="870"/>
                  </a:cubicBezTo>
                  <a:cubicBezTo>
                    <a:pt x="390" y="761"/>
                    <a:pt x="409" y="795"/>
                    <a:pt x="150" y="789"/>
                  </a:cubicBezTo>
                  <a:cubicBezTo>
                    <a:pt x="138" y="785"/>
                    <a:pt x="125" y="781"/>
                    <a:pt x="113" y="777"/>
                  </a:cubicBezTo>
                  <a:cubicBezTo>
                    <a:pt x="107" y="775"/>
                    <a:pt x="100" y="772"/>
                    <a:pt x="94" y="770"/>
                  </a:cubicBezTo>
                  <a:cubicBezTo>
                    <a:pt x="81" y="766"/>
                    <a:pt x="69" y="762"/>
                    <a:pt x="56" y="758"/>
                  </a:cubicBezTo>
                  <a:cubicBezTo>
                    <a:pt x="50" y="756"/>
                    <a:pt x="38" y="752"/>
                    <a:pt x="38" y="752"/>
                  </a:cubicBezTo>
                  <a:cubicBezTo>
                    <a:pt x="24" y="731"/>
                    <a:pt x="8" y="719"/>
                    <a:pt x="0" y="695"/>
                  </a:cubicBezTo>
                  <a:cubicBezTo>
                    <a:pt x="5" y="626"/>
                    <a:pt x="4" y="614"/>
                    <a:pt x="38" y="564"/>
                  </a:cubicBezTo>
                  <a:cubicBezTo>
                    <a:pt x="68" y="520"/>
                    <a:pt x="48" y="531"/>
                    <a:pt x="81" y="520"/>
                  </a:cubicBezTo>
                  <a:cubicBezTo>
                    <a:pt x="127" y="489"/>
                    <a:pt x="152" y="499"/>
                    <a:pt x="219" y="495"/>
                  </a:cubicBezTo>
                  <a:cubicBezTo>
                    <a:pt x="269" y="479"/>
                    <a:pt x="296" y="480"/>
                    <a:pt x="357" y="476"/>
                  </a:cubicBezTo>
                  <a:cubicBezTo>
                    <a:pt x="409" y="459"/>
                    <a:pt x="460" y="445"/>
                    <a:pt x="513" y="432"/>
                  </a:cubicBezTo>
                  <a:cubicBezTo>
                    <a:pt x="545" y="412"/>
                    <a:pt x="548" y="377"/>
                    <a:pt x="589" y="351"/>
                  </a:cubicBezTo>
                  <a:cubicBezTo>
                    <a:pt x="607" y="323"/>
                    <a:pt x="626" y="302"/>
                    <a:pt x="645" y="276"/>
                  </a:cubicBezTo>
                  <a:cubicBezTo>
                    <a:pt x="660" y="230"/>
                    <a:pt x="686" y="198"/>
                    <a:pt x="726" y="169"/>
                  </a:cubicBezTo>
                  <a:cubicBezTo>
                    <a:pt x="751" y="133"/>
                    <a:pt x="784" y="124"/>
                    <a:pt x="814" y="94"/>
                  </a:cubicBezTo>
                  <a:cubicBezTo>
                    <a:pt x="820" y="88"/>
                    <a:pt x="826" y="81"/>
                    <a:pt x="833" y="75"/>
                  </a:cubicBezTo>
                  <a:cubicBezTo>
                    <a:pt x="839" y="70"/>
                    <a:pt x="846" y="68"/>
                    <a:pt x="852" y="63"/>
                  </a:cubicBezTo>
                  <a:cubicBezTo>
                    <a:pt x="902" y="18"/>
                    <a:pt x="899" y="0"/>
                    <a:pt x="970" y="0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56" name="Freeform 5"/>
            <p:cNvSpPr/>
            <p:nvPr/>
          </p:nvSpPr>
          <p:spPr bwMode="auto">
            <a:xfrm>
              <a:off x="8015" y="7545"/>
              <a:ext cx="2185" cy="2342"/>
            </a:xfrm>
            <a:custGeom>
              <a:avLst/>
              <a:gdLst>
                <a:gd name="T0" fmla="*/ 122 w 874"/>
                <a:gd name="T1" fmla="*/ 141 h 937"/>
                <a:gd name="T2" fmla="*/ 236 w 874"/>
                <a:gd name="T3" fmla="*/ 111 h 937"/>
                <a:gd name="T4" fmla="*/ 349 w 874"/>
                <a:gd name="T5" fmla="*/ 48 h 937"/>
                <a:gd name="T6" fmla="*/ 518 w 874"/>
                <a:gd name="T7" fmla="*/ 10 h 937"/>
                <a:gd name="T8" fmla="*/ 793 w 874"/>
                <a:gd name="T9" fmla="*/ 29 h 937"/>
                <a:gd name="T10" fmla="*/ 825 w 874"/>
                <a:gd name="T11" fmla="*/ 111 h 937"/>
                <a:gd name="T12" fmla="*/ 850 w 874"/>
                <a:gd name="T13" fmla="*/ 186 h 937"/>
                <a:gd name="T14" fmla="*/ 837 w 874"/>
                <a:gd name="T15" fmla="*/ 555 h 937"/>
                <a:gd name="T16" fmla="*/ 843 w 874"/>
                <a:gd name="T17" fmla="*/ 611 h 937"/>
                <a:gd name="T18" fmla="*/ 743 w 874"/>
                <a:gd name="T19" fmla="*/ 843 h 937"/>
                <a:gd name="T20" fmla="*/ 662 w 874"/>
                <a:gd name="T21" fmla="*/ 937 h 937"/>
                <a:gd name="T22" fmla="*/ 518 w 874"/>
                <a:gd name="T23" fmla="*/ 912 h 937"/>
                <a:gd name="T24" fmla="*/ 480 w 874"/>
                <a:gd name="T25" fmla="*/ 887 h 937"/>
                <a:gd name="T26" fmla="*/ 468 w 874"/>
                <a:gd name="T27" fmla="*/ 868 h 937"/>
                <a:gd name="T28" fmla="*/ 449 w 874"/>
                <a:gd name="T29" fmla="*/ 856 h 937"/>
                <a:gd name="T30" fmla="*/ 386 w 874"/>
                <a:gd name="T31" fmla="*/ 793 h 937"/>
                <a:gd name="T32" fmla="*/ 374 w 874"/>
                <a:gd name="T33" fmla="*/ 774 h 937"/>
                <a:gd name="T34" fmla="*/ 355 w 874"/>
                <a:gd name="T35" fmla="*/ 762 h 937"/>
                <a:gd name="T36" fmla="*/ 330 w 874"/>
                <a:gd name="T37" fmla="*/ 724 h 937"/>
                <a:gd name="T38" fmla="*/ 311 w 874"/>
                <a:gd name="T39" fmla="*/ 705 h 937"/>
                <a:gd name="T40" fmla="*/ 248 w 874"/>
                <a:gd name="T41" fmla="*/ 665 h 937"/>
                <a:gd name="T42" fmla="*/ 204 w 874"/>
                <a:gd name="T43" fmla="*/ 602 h 937"/>
                <a:gd name="T44" fmla="*/ 151 w 874"/>
                <a:gd name="T45" fmla="*/ 573 h 937"/>
                <a:gd name="T46" fmla="*/ 132 w 874"/>
                <a:gd name="T47" fmla="*/ 539 h 937"/>
                <a:gd name="T48" fmla="*/ 69 w 874"/>
                <a:gd name="T49" fmla="*/ 480 h 937"/>
                <a:gd name="T50" fmla="*/ 6 w 874"/>
                <a:gd name="T51" fmla="*/ 335 h 937"/>
                <a:gd name="T52" fmla="*/ 30 w 874"/>
                <a:gd name="T53" fmla="*/ 219 h 937"/>
                <a:gd name="T54" fmla="*/ 122 w 874"/>
                <a:gd name="T55" fmla="*/ 141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4" h="937">
                  <a:moveTo>
                    <a:pt x="122" y="141"/>
                  </a:moveTo>
                  <a:cubicBezTo>
                    <a:pt x="146" y="129"/>
                    <a:pt x="210" y="117"/>
                    <a:pt x="236" y="111"/>
                  </a:cubicBezTo>
                  <a:cubicBezTo>
                    <a:pt x="270" y="87"/>
                    <a:pt x="311" y="66"/>
                    <a:pt x="349" y="48"/>
                  </a:cubicBezTo>
                  <a:cubicBezTo>
                    <a:pt x="398" y="25"/>
                    <a:pt x="465" y="22"/>
                    <a:pt x="518" y="10"/>
                  </a:cubicBezTo>
                  <a:cubicBezTo>
                    <a:pt x="603" y="13"/>
                    <a:pt x="706" y="0"/>
                    <a:pt x="793" y="29"/>
                  </a:cubicBezTo>
                  <a:cubicBezTo>
                    <a:pt x="804" y="58"/>
                    <a:pt x="807" y="85"/>
                    <a:pt x="825" y="111"/>
                  </a:cubicBezTo>
                  <a:cubicBezTo>
                    <a:pt x="833" y="136"/>
                    <a:pt x="841" y="161"/>
                    <a:pt x="850" y="186"/>
                  </a:cubicBezTo>
                  <a:cubicBezTo>
                    <a:pt x="863" y="308"/>
                    <a:pt x="874" y="437"/>
                    <a:pt x="837" y="555"/>
                  </a:cubicBezTo>
                  <a:cubicBezTo>
                    <a:pt x="839" y="574"/>
                    <a:pt x="843" y="592"/>
                    <a:pt x="843" y="611"/>
                  </a:cubicBezTo>
                  <a:cubicBezTo>
                    <a:pt x="843" y="715"/>
                    <a:pt x="797" y="764"/>
                    <a:pt x="743" y="843"/>
                  </a:cubicBezTo>
                  <a:cubicBezTo>
                    <a:pt x="729" y="886"/>
                    <a:pt x="708" y="922"/>
                    <a:pt x="662" y="937"/>
                  </a:cubicBezTo>
                  <a:cubicBezTo>
                    <a:pt x="610" y="933"/>
                    <a:pt x="567" y="927"/>
                    <a:pt x="518" y="912"/>
                  </a:cubicBezTo>
                  <a:cubicBezTo>
                    <a:pt x="505" y="904"/>
                    <a:pt x="493" y="895"/>
                    <a:pt x="480" y="887"/>
                  </a:cubicBezTo>
                  <a:cubicBezTo>
                    <a:pt x="474" y="883"/>
                    <a:pt x="473" y="873"/>
                    <a:pt x="468" y="868"/>
                  </a:cubicBezTo>
                  <a:cubicBezTo>
                    <a:pt x="463" y="863"/>
                    <a:pt x="455" y="860"/>
                    <a:pt x="449" y="856"/>
                  </a:cubicBezTo>
                  <a:cubicBezTo>
                    <a:pt x="433" y="832"/>
                    <a:pt x="410" y="808"/>
                    <a:pt x="386" y="793"/>
                  </a:cubicBezTo>
                  <a:cubicBezTo>
                    <a:pt x="382" y="787"/>
                    <a:pt x="379" y="779"/>
                    <a:pt x="374" y="774"/>
                  </a:cubicBezTo>
                  <a:cubicBezTo>
                    <a:pt x="369" y="769"/>
                    <a:pt x="360" y="768"/>
                    <a:pt x="355" y="762"/>
                  </a:cubicBezTo>
                  <a:cubicBezTo>
                    <a:pt x="345" y="751"/>
                    <a:pt x="341" y="735"/>
                    <a:pt x="330" y="724"/>
                  </a:cubicBezTo>
                  <a:cubicBezTo>
                    <a:pt x="324" y="718"/>
                    <a:pt x="317" y="711"/>
                    <a:pt x="311" y="705"/>
                  </a:cubicBezTo>
                  <a:cubicBezTo>
                    <a:pt x="294" y="654"/>
                    <a:pt x="280" y="714"/>
                    <a:pt x="248" y="665"/>
                  </a:cubicBezTo>
                  <a:cubicBezTo>
                    <a:pt x="229" y="637"/>
                    <a:pt x="224" y="631"/>
                    <a:pt x="204" y="602"/>
                  </a:cubicBezTo>
                  <a:cubicBezTo>
                    <a:pt x="198" y="583"/>
                    <a:pt x="160" y="590"/>
                    <a:pt x="151" y="573"/>
                  </a:cubicBezTo>
                  <a:cubicBezTo>
                    <a:pt x="142" y="563"/>
                    <a:pt x="146" y="555"/>
                    <a:pt x="132" y="539"/>
                  </a:cubicBezTo>
                  <a:cubicBezTo>
                    <a:pt x="118" y="523"/>
                    <a:pt x="90" y="514"/>
                    <a:pt x="69" y="480"/>
                  </a:cubicBezTo>
                  <a:cubicBezTo>
                    <a:pt x="64" y="446"/>
                    <a:pt x="5" y="372"/>
                    <a:pt x="6" y="335"/>
                  </a:cubicBezTo>
                  <a:cubicBezTo>
                    <a:pt x="0" y="292"/>
                    <a:pt x="11" y="251"/>
                    <a:pt x="30" y="219"/>
                  </a:cubicBezTo>
                  <a:cubicBezTo>
                    <a:pt x="39" y="172"/>
                    <a:pt x="132" y="184"/>
                    <a:pt x="122" y="141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57" name="Oval 6"/>
            <p:cNvSpPr>
              <a:spLocks noChangeAspect="1" noChangeArrowheads="1"/>
            </p:cNvSpPr>
            <p:nvPr/>
          </p:nvSpPr>
          <p:spPr bwMode="auto">
            <a:xfrm>
              <a:off x="8643" y="8042"/>
              <a:ext cx="282" cy="26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58" name="Oval 7"/>
            <p:cNvSpPr>
              <a:spLocks noChangeAspect="1" noChangeArrowheads="1"/>
            </p:cNvSpPr>
            <p:nvPr/>
          </p:nvSpPr>
          <p:spPr bwMode="auto">
            <a:xfrm>
              <a:off x="12995" y="7777"/>
              <a:ext cx="285" cy="26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59" name="Oval 8"/>
            <p:cNvSpPr>
              <a:spLocks noChangeAspect="1" noChangeArrowheads="1"/>
            </p:cNvSpPr>
            <p:nvPr/>
          </p:nvSpPr>
          <p:spPr bwMode="auto">
            <a:xfrm>
              <a:off x="12703" y="9422"/>
              <a:ext cx="282" cy="268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60" name="Oval 9"/>
            <p:cNvSpPr>
              <a:spLocks noChangeAspect="1" noChangeArrowheads="1"/>
            </p:cNvSpPr>
            <p:nvPr/>
          </p:nvSpPr>
          <p:spPr bwMode="auto">
            <a:xfrm>
              <a:off x="9555" y="7777"/>
              <a:ext cx="283" cy="26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61" name="Oval 10"/>
            <p:cNvSpPr>
              <a:spLocks noChangeAspect="1" noChangeArrowheads="1"/>
            </p:cNvSpPr>
            <p:nvPr/>
          </p:nvSpPr>
          <p:spPr bwMode="auto">
            <a:xfrm>
              <a:off x="9675" y="8425"/>
              <a:ext cx="283" cy="26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62" name="Oval 11"/>
            <p:cNvSpPr>
              <a:spLocks noChangeAspect="1" noChangeArrowheads="1"/>
            </p:cNvSpPr>
            <p:nvPr/>
          </p:nvSpPr>
          <p:spPr bwMode="auto">
            <a:xfrm>
              <a:off x="9428" y="9422"/>
              <a:ext cx="282" cy="268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63" name="Oval 12"/>
            <p:cNvSpPr>
              <a:spLocks noChangeAspect="1" noChangeArrowheads="1"/>
            </p:cNvSpPr>
            <p:nvPr/>
          </p:nvSpPr>
          <p:spPr bwMode="auto">
            <a:xfrm>
              <a:off x="12280" y="8615"/>
              <a:ext cx="283" cy="27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64" name="Oval 13"/>
            <p:cNvSpPr>
              <a:spLocks noChangeAspect="1" noChangeArrowheads="1"/>
            </p:cNvSpPr>
            <p:nvPr/>
          </p:nvSpPr>
          <p:spPr bwMode="auto">
            <a:xfrm>
              <a:off x="10868" y="8837"/>
              <a:ext cx="282" cy="268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cxnSp>
          <p:nvCxnSpPr>
            <p:cNvPr id="65" name="AutoShape 14"/>
            <p:cNvCxnSpPr>
              <a:cxnSpLocks noChangeShapeType="1"/>
              <a:stCxn id="57" idx="6"/>
              <a:endCxn id="60" idx="3"/>
            </p:cNvCxnSpPr>
            <p:nvPr/>
          </p:nvCxnSpPr>
          <p:spPr bwMode="auto">
            <a:xfrm flipV="1">
              <a:off x="8925" y="8002"/>
              <a:ext cx="673" cy="17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6" name="AutoShape 15"/>
            <p:cNvCxnSpPr>
              <a:cxnSpLocks noChangeShapeType="1"/>
              <a:stCxn id="57" idx="5"/>
              <a:endCxn id="61" idx="2"/>
            </p:cNvCxnSpPr>
            <p:nvPr/>
          </p:nvCxnSpPr>
          <p:spPr bwMode="auto">
            <a:xfrm>
              <a:off x="8883" y="8267"/>
              <a:ext cx="792" cy="29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7" name="AutoShape 16"/>
            <p:cNvCxnSpPr>
              <a:cxnSpLocks noChangeShapeType="1"/>
              <a:stCxn id="62" idx="1"/>
              <a:endCxn id="57" idx="4"/>
            </p:cNvCxnSpPr>
            <p:nvPr/>
          </p:nvCxnSpPr>
          <p:spPr bwMode="auto">
            <a:xfrm flipH="1" flipV="1">
              <a:off x="8785" y="8307"/>
              <a:ext cx="685" cy="115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8" name="AutoShape 17"/>
            <p:cNvCxnSpPr>
              <a:cxnSpLocks noChangeShapeType="1"/>
              <a:stCxn id="58" idx="3"/>
              <a:endCxn id="63" idx="7"/>
            </p:cNvCxnSpPr>
            <p:nvPr/>
          </p:nvCxnSpPr>
          <p:spPr bwMode="auto">
            <a:xfrm flipH="1">
              <a:off x="12520" y="8002"/>
              <a:ext cx="518" cy="65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9" name="AutoShape 18"/>
            <p:cNvCxnSpPr>
              <a:cxnSpLocks noChangeShapeType="1"/>
              <a:stCxn id="64" idx="6"/>
              <a:endCxn id="63" idx="2"/>
            </p:cNvCxnSpPr>
            <p:nvPr/>
          </p:nvCxnSpPr>
          <p:spPr bwMode="auto">
            <a:xfrm flipV="1">
              <a:off x="11150" y="8750"/>
              <a:ext cx="1130" cy="22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0" name="AutoShape 19"/>
            <p:cNvCxnSpPr>
              <a:cxnSpLocks noChangeShapeType="1"/>
              <a:stCxn id="58" idx="4"/>
              <a:endCxn id="59" idx="0"/>
            </p:cNvCxnSpPr>
            <p:nvPr/>
          </p:nvCxnSpPr>
          <p:spPr bwMode="auto">
            <a:xfrm flipH="1">
              <a:off x="12845" y="8042"/>
              <a:ext cx="293" cy="138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1" name="AutoShape 20"/>
            <p:cNvCxnSpPr>
              <a:cxnSpLocks noChangeShapeType="1"/>
              <a:stCxn id="59" idx="2"/>
              <a:endCxn id="62" idx="6"/>
            </p:cNvCxnSpPr>
            <p:nvPr/>
          </p:nvCxnSpPr>
          <p:spPr bwMode="auto">
            <a:xfrm flipH="1">
              <a:off x="9710" y="9557"/>
              <a:ext cx="2993" cy="0"/>
            </a:xfrm>
            <a:prstGeom prst="straightConnector1">
              <a:avLst/>
            </a:prstGeom>
            <a:noFill/>
            <a:ln w="9525">
              <a:solidFill>
                <a:srgbClr val="4D4D4D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2" name="AutoShape 21"/>
            <p:cNvCxnSpPr>
              <a:cxnSpLocks noChangeShapeType="1"/>
              <a:stCxn id="60" idx="6"/>
              <a:endCxn id="58" idx="1"/>
            </p:cNvCxnSpPr>
            <p:nvPr/>
          </p:nvCxnSpPr>
          <p:spPr bwMode="auto">
            <a:xfrm flipV="1">
              <a:off x="9838" y="7817"/>
              <a:ext cx="3200" cy="9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73" name="Text Box 22"/>
            <p:cNvSpPr txBox="1">
              <a:spLocks noChangeArrowheads="1"/>
            </p:cNvSpPr>
            <p:nvPr/>
          </p:nvSpPr>
          <p:spPr bwMode="auto">
            <a:xfrm>
              <a:off x="10430" y="7717"/>
              <a:ext cx="370" cy="3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cs typeface="Times New Roman" panose="02020503050405090304" pitchFamily="18" charset="0"/>
                </a:rPr>
                <a:t>f </a:t>
              </a:r>
              <a:endParaRPr kumimoji="1" lang="en-US" altLang="zh-CN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74" name="Text Box 23"/>
            <p:cNvSpPr txBox="1">
              <a:spLocks noChangeArrowheads="1"/>
            </p:cNvSpPr>
            <p:nvPr/>
          </p:nvSpPr>
          <p:spPr bwMode="auto">
            <a:xfrm>
              <a:off x="10920" y="9782"/>
              <a:ext cx="840" cy="3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cs typeface="Times New Roman" panose="02020503050405090304" pitchFamily="18" charset="0"/>
                </a:rPr>
                <a:t> T*</a:t>
              </a:r>
              <a:endParaRPr kumimoji="1" lang="en-US" altLang="zh-CN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75" name="Text Box 24"/>
            <p:cNvSpPr txBox="1">
              <a:spLocks noChangeArrowheads="1"/>
            </p:cNvSpPr>
            <p:nvPr/>
          </p:nvSpPr>
          <p:spPr bwMode="auto">
            <a:xfrm>
              <a:off x="10440" y="9345"/>
              <a:ext cx="250" cy="3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cs typeface="Times New Roman" panose="02020503050405090304" pitchFamily="18" charset="0"/>
                </a:rPr>
                <a:t>e</a:t>
              </a:r>
              <a:endParaRPr kumimoji="1" lang="en-US" altLang="zh-CN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76" name="Rectangle 25"/>
            <p:cNvSpPr>
              <a:spLocks noChangeArrowheads="1"/>
            </p:cNvSpPr>
            <p:nvPr/>
          </p:nvSpPr>
          <p:spPr bwMode="auto">
            <a:xfrm>
              <a:off x="8185" y="8142"/>
              <a:ext cx="450" cy="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kumimoji="1" lang="en-US" altLang="zh-CN" sz="1600" i="1" dirty="0">
                  <a:solidFill>
                    <a:srgbClr val="000000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S</a:t>
              </a:r>
              <a:endParaRPr kumimoji="1" lang="en-US" altLang="zh-CN" sz="1600" i="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470" y="1648460"/>
            <a:ext cx="10515600" cy="3176905"/>
          </a:xfrm>
        </p:spPr>
        <p:txBody>
          <a:bodyPr/>
          <a:lstStyle/>
          <a:p>
            <a:pPr>
              <a:buFont typeface="Arial" panose="020B0604020202090204" pitchFamily="34" charset="0"/>
              <a:buNone/>
            </a:pPr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	Kruskal’s algorithm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Sort the edges by weight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Create a disjoint set of the vertices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Begin adding the edges one-by-one checking to ensure no cycles are introduced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The result is a minimum spanning tree</a:t>
            </a:r>
            <a:endParaRPr lang="en-US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en-US" altLang="en-US" dirty="0">
                <a:latin typeface="Arial" panose="020B0604020202090204" pitchFamily="34" charset="0"/>
                <a:cs typeface="Arial" panose="020B0604020202090204" pitchFamily="34" charset="0"/>
              </a:rPr>
              <a:t>The run time is </a:t>
            </a:r>
            <a:r>
              <a:rPr lang="en-US" altLang="en-US" dirty="0">
                <a:latin typeface="Symbol" pitchFamily="18" charset="2"/>
                <a:cs typeface="Arial" panose="020B0604020202090204" pitchFamily="34" charset="0"/>
              </a:rPr>
              <a:t>O</a:t>
            </a:r>
            <a:r>
              <a:rPr lang="en-US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(|</a:t>
            </a:r>
            <a:r>
              <a:rPr lang="en-US" alt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E</a:t>
            </a:r>
            <a:r>
              <a:rPr lang="en-US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 </a:t>
            </a:r>
            <a:r>
              <a:rPr lang="en-US" altLang="en-US" dirty="0" err="1">
                <a:latin typeface="Times New Roman" panose="02020503050405090304" pitchFamily="18" charset="0"/>
                <a:cs typeface="Arial" panose="020B0604020202090204" pitchFamily="34" charset="0"/>
              </a:rPr>
              <a:t>ln</a:t>
            </a:r>
            <a:r>
              <a:rPr lang="en-US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(|</a:t>
            </a:r>
            <a:r>
              <a:rPr lang="en-US" altLang="en-US" i="1" dirty="0">
                <a:latin typeface="Times New Roman" panose="02020503050405090304" pitchFamily="18" charset="0"/>
                <a:cs typeface="Arial" panose="020B0604020202090204" pitchFamily="34" charset="0"/>
              </a:rPr>
              <a:t>V</a:t>
            </a:r>
            <a:r>
              <a:rPr lang="en-US" altLang="en-US" dirty="0">
                <a:latin typeface="Times New Roman" panose="02020503050405090304" pitchFamily="18" charset="0"/>
                <a:cs typeface="Arial" panose="020B0604020202090204" pitchFamily="34" charset="0"/>
              </a:rPr>
              <a:t>|)</a:t>
            </a:r>
            <a:r>
              <a:rPr lang="en-US" altLang="en-US" dirty="0">
                <a:latin typeface="Times New Roman" panose="02020503050405090304" pitchFamily="18" charset="0"/>
                <a:cs typeface="Arial" panose="020B0604020202090204" pitchFamily="34" charset="0"/>
                <a:sym typeface="+mn-ea"/>
              </a:rPr>
              <a:t>)</a:t>
            </a:r>
            <a:endParaRPr lang="zh-CN" altLang="en-US" dirty="0">
              <a:latin typeface="Times New Roman" panose="02020503050405090304" pitchFamily="18" charset="0"/>
              <a:cs typeface="Arial" panose="020B0604020202090204" pitchFamily="34" charset="0"/>
            </a:endParaRPr>
          </a:p>
          <a:p>
            <a:pPr lvl="1"/>
            <a:endParaRPr lang="zh-CN" altLang="en-US" dirty="0">
              <a:latin typeface="Times New Roman" panose="02020503050405090304" pitchFamily="18" charset="0"/>
              <a:cs typeface="Arial" panose="020B060402020209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8495" y="92075"/>
            <a:ext cx="10515600" cy="1325563"/>
          </a:xfrm>
        </p:spPr>
        <p:txBody>
          <a:bodyPr/>
          <a:lstStyle/>
          <a:p>
            <a:r>
              <a:rPr lang="en-US" altLang="en-US" sz="3375" dirty="0">
                <a:latin typeface="Arial" panose="020B0604020202090204" pitchFamily="34" charset="0"/>
                <a:cs typeface="Arial" panose="020B0604020202090204" pitchFamily="34" charset="0"/>
              </a:rPr>
              <a:t>Greedy algorithms</a:t>
            </a:r>
            <a:endParaRPr lang="en-US" altLang="en-US" sz="3375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81200" y="1252747"/>
            <a:ext cx="8229600" cy="2398871"/>
          </a:xfrm>
        </p:spPr>
        <p:txBody>
          <a:bodyPr/>
          <a:lstStyle/>
          <a:p>
            <a:pPr>
              <a:buFont typeface="Arial" panose="020B0604020202090204" pitchFamily="34" charset="0"/>
              <a:buNone/>
            </a:pPr>
            <a:r>
              <a:rPr lang="en-US" altLang="en-US" sz="2810" dirty="0">
                <a:latin typeface="Arial" panose="020B0604020202090204" pitchFamily="34" charset="0"/>
                <a:cs typeface="Arial" panose="020B0604020202090204" pitchFamily="34" charset="0"/>
              </a:rPr>
              <a:t>	Suppose it is possible to build a solution through a sequence of partial solutions</a:t>
            </a:r>
            <a:endParaRPr lang="en-US" altLang="en-US" sz="281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en-US" altLang="en-US" sz="2250" dirty="0">
                <a:latin typeface="Arial" panose="020B0604020202090204" pitchFamily="34" charset="0"/>
                <a:cs typeface="Arial" panose="020B0604020202090204" pitchFamily="34" charset="0"/>
              </a:rPr>
              <a:t>At each step, we focus on one particular partial solution and we attempt to extend that solution</a:t>
            </a:r>
            <a:endParaRPr lang="en-US" altLang="en-US" sz="225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en-US" altLang="en-US" sz="2250" dirty="0">
                <a:latin typeface="Arial" panose="020B0604020202090204" pitchFamily="34" charset="0"/>
                <a:cs typeface="Arial" panose="020B0604020202090204" pitchFamily="34" charset="0"/>
              </a:rPr>
              <a:t>Ultimately, the partial solutions should lead to a feasible solution which is also optimal</a:t>
            </a:r>
            <a:endParaRPr lang="en-US" altLang="en-US" sz="225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981200" y="3808533"/>
            <a:ext cx="8229600" cy="27946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4294" tIns="32147" rIns="64294" bIns="32147" numCol="1" anchor="t" anchorCtr="0" compatLnSpc="1"/>
          <a:lstStyle>
            <a:lvl1pPr marL="487680" indent="-4876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845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1056640" indent="-4064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2pPr>
            <a:lvl3pPr marL="1625600" indent="-32512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275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3pPr>
            <a:lvl4pPr marL="2275840" indent="-32512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199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4pPr>
            <a:lvl5pPr marL="2926080" indent="-32512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199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5pPr>
            <a:lvl6pPr marL="3576320" indent="-325120" algn="l" defTabSz="130048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560" indent="-325120" algn="l" defTabSz="130048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indent="-325120" algn="l" defTabSz="130048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7040" indent="-325120" algn="l" defTabSz="130048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620">
              <a:buNone/>
            </a:pPr>
            <a:r>
              <a:rPr lang="en-US" altLang="en-US" sz="2810" dirty="0">
                <a:latin typeface="Arial" panose="020B0604020202090204" pitchFamily="34" charset="0"/>
                <a:cs typeface="Arial" panose="020B0604020202090204" pitchFamily="34" charset="0"/>
              </a:rPr>
              <a:t>   Greedy exchange argument</a:t>
            </a:r>
            <a:endParaRPr lang="en-US" altLang="en-US" sz="281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 defTabSz="642620"/>
            <a:r>
              <a:rPr lang="en-US" altLang="en-US" sz="2250" dirty="0">
                <a:latin typeface="Arial" panose="020B0604020202090204" pitchFamily="34" charset="0"/>
                <a:cs typeface="Arial" panose="020B0604020202090204" pitchFamily="34" charset="0"/>
              </a:rPr>
              <a:t>Modify a solution incrementally by any other algorithm into the solution by your greedy algorithm </a:t>
            </a:r>
            <a:endParaRPr lang="en-US" altLang="en-US" sz="225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 defTabSz="642620"/>
            <a:r>
              <a:rPr lang="en-US" altLang="en-US" sz="2250" dirty="0">
                <a:latin typeface="Arial" panose="020B0604020202090204" pitchFamily="34" charset="0"/>
                <a:cs typeface="Arial" panose="020B0604020202090204" pitchFamily="34" charset="0"/>
              </a:rPr>
              <a:t>Justify the modification doesn’t make the solution worsen. </a:t>
            </a:r>
            <a:endParaRPr lang="en-US" altLang="en-US" sz="225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 defTabSz="642620"/>
            <a:r>
              <a:rPr lang="en-US" altLang="en-US" sz="2250" dirty="0">
                <a:latin typeface="Arial" panose="020B0604020202090204" pitchFamily="34" charset="0"/>
                <a:cs typeface="Arial" panose="020B0604020202090204" pitchFamily="34" charset="0"/>
              </a:rPr>
              <a:t>Your solution is at least as good as that of any other solution (optimal solution).</a:t>
            </a:r>
            <a:endParaRPr lang="en-US" altLang="en-US" sz="225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B2AA92-E404-1743-86EF-C249705F50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10493</Words>
  <Application>WPS 文字</Application>
  <PresentationFormat>宽屏</PresentationFormat>
  <Paragraphs>612</Paragraphs>
  <Slides>34</Slides>
  <Notes>23</Notes>
  <HiddenSlides>1</HiddenSlides>
  <MMClips>0</MMClips>
  <ScaleCrop>false</ScaleCrop>
  <HeadingPairs>
    <vt:vector size="8" baseType="variant">
      <vt:variant>
        <vt:lpstr>已用的字体</vt:lpstr>
      </vt:variant>
      <vt:variant>
        <vt:i4>46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84" baseType="lpstr">
      <vt:lpstr>Arial</vt:lpstr>
      <vt:lpstr>宋体</vt:lpstr>
      <vt:lpstr>Wingdings</vt:lpstr>
      <vt:lpstr>Arial Regular</vt:lpstr>
      <vt:lpstr>Times New Roman</vt:lpstr>
      <vt:lpstr>Courier New</vt:lpstr>
      <vt:lpstr>汉仪书宋二KW</vt:lpstr>
      <vt:lpstr>DengXian</vt:lpstr>
      <vt:lpstr>Consolas</vt:lpstr>
      <vt:lpstr>苹方-简</vt:lpstr>
      <vt:lpstr>Symbol</vt:lpstr>
      <vt:lpstr>Arial Bold</vt:lpstr>
      <vt:lpstr>楷体</vt:lpstr>
      <vt:lpstr>汉仪楷体KW</vt:lpstr>
      <vt:lpstr>Times New Roman Regular</vt:lpstr>
      <vt:lpstr>MS PGothic</vt:lpstr>
      <vt:lpstr>冬青黑体简体中文</vt:lpstr>
      <vt:lpstr>Kingsoft Sign</vt:lpstr>
      <vt:lpstr>Calibri</vt:lpstr>
      <vt:lpstr>Times</vt:lpstr>
      <vt:lpstr>Lucida Grande</vt:lpstr>
      <vt:lpstr>Lucida Sans</vt:lpstr>
      <vt:lpstr>等线 Light</vt:lpstr>
      <vt:lpstr>汉仪中等线KW</vt:lpstr>
      <vt:lpstr>等线</vt:lpstr>
      <vt:lpstr>微软雅黑</vt:lpstr>
      <vt:lpstr>汉仪旗黑</vt:lpstr>
      <vt:lpstr>宋体</vt:lpstr>
      <vt:lpstr>Arial Unicode MS</vt:lpstr>
      <vt:lpstr>-apple-system</vt:lpstr>
      <vt:lpstr>PingFang SC</vt:lpstr>
      <vt:lpstr>Thonburi</vt:lpstr>
      <vt:lpstr>Tahoma</vt:lpstr>
      <vt:lpstr>Calibri</vt:lpstr>
      <vt:lpstr>Wingdings</vt:lpstr>
      <vt:lpstr>SFMono-Regular</vt:lpstr>
      <vt:lpstr>Helvetica Neue</vt:lpstr>
      <vt:lpstr>-apple-system</vt:lpstr>
      <vt:lpstr>DengXian</vt:lpstr>
      <vt:lpstr>Lucida Grande</vt:lpstr>
      <vt:lpstr>Lucida Sans</vt:lpstr>
      <vt:lpstr>MS PGothic</vt:lpstr>
      <vt:lpstr>SFMono-Regular</vt:lpstr>
      <vt:lpstr>Symbol</vt:lpstr>
      <vt:lpstr>Times</vt:lpstr>
      <vt:lpstr>宋体-简</vt:lpstr>
      <vt:lpstr>Office 主题​​</vt:lpstr>
      <vt:lpstr>1_Office 主题​​</vt:lpstr>
      <vt:lpstr>Equation.DSMT4</vt:lpstr>
      <vt:lpstr>Equation.3</vt:lpstr>
      <vt:lpstr>Disjoint Sets</vt:lpstr>
      <vt:lpstr>Operations on Disjoint Sets</vt:lpstr>
      <vt:lpstr>Optimization 1</vt:lpstr>
      <vt:lpstr>Optimization 2: Path Compression</vt:lpstr>
      <vt:lpstr>Graphs</vt:lpstr>
      <vt:lpstr>PowerPoint 演示文稿</vt:lpstr>
      <vt:lpstr>Cut property</vt:lpstr>
      <vt:lpstr>PowerPoint 演示文稿</vt:lpstr>
      <vt:lpstr>Greedy algorithms</vt:lpstr>
      <vt:lpstr>Interval scheduling</vt:lpstr>
      <vt:lpstr>PowerPoint 演示文稿</vt:lpstr>
      <vt:lpstr>PowerPoint 演示文稿</vt:lpstr>
      <vt:lpstr>Topological sorting</vt:lpstr>
      <vt:lpstr>Dijkstra’s algorithm</vt:lpstr>
      <vt:lpstr>Implementation and analysis</vt:lpstr>
      <vt:lpstr>Bellman-Ford algorithm</vt:lpstr>
      <vt:lpstr>The Floyd-Warshall Algorithm</vt:lpstr>
      <vt:lpstr> Comparison with Dijkstra’s Algorithm</vt:lpstr>
      <vt:lpstr>Algorithm Description I (Tree Search)</vt:lpstr>
      <vt:lpstr>Algorithm Description II (Graph Search)</vt:lpstr>
      <vt:lpstr>Admissible Heuristics</vt:lpstr>
      <vt:lpstr>Consistent Heuristics</vt:lpstr>
      <vt:lpstr>PowerPoint 演示文稿</vt:lpstr>
      <vt:lpstr>PowerPoint 演示文稿</vt:lpstr>
      <vt:lpstr>House coloring problem</vt:lpstr>
      <vt:lpstr>House coloring problem</vt:lpstr>
      <vt:lpstr>Dynamic programming:  adding a new variable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Disjoint Sets</dc:title>
  <dc:creator>GENG, Hao</dc:creator>
  <cp:lastModifiedBy>韦永芬</cp:lastModifiedBy>
  <cp:revision>177</cp:revision>
  <dcterms:created xsi:type="dcterms:W3CDTF">2025-01-03T02:04:07Z</dcterms:created>
  <dcterms:modified xsi:type="dcterms:W3CDTF">2025-01-03T02:04:07Z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44ADB62045AB81E210F575677955A57A_42</vt:lpwstr>
  </property>
  <property fmtid="{D5CDD505-2E9C-101B-9397-08002B2CF9AE}" pid="3" name="KSOProductBuildVer">
    <vt:lpwstr>2052-6.10.0.8870</vt:lpwstr>
  </property>
</Properties>
</file>